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6" r:id="rId20"/>
    <p:sldId id="297" r:id="rId21"/>
    <p:sldId id="298" r:id="rId22"/>
    <p:sldId id="299" r:id="rId23"/>
    <p:sldId id="304" r:id="rId24"/>
    <p:sldId id="300" r:id="rId25"/>
    <p:sldId id="303" r:id="rId26"/>
    <p:sldId id="30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2041.7</c:v>
                </c:pt>
                <c:pt idx="1">
                  <c:v>2041.7</c:v>
                </c:pt>
                <c:pt idx="2">
                  <c:v>2041.7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467.3</c:v>
                </c:pt>
                <c:pt idx="1">
                  <c:v>467.3</c:v>
                </c:pt>
                <c:pt idx="2">
                  <c:v>467.3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29843.5</c:v>
                </c:pt>
                <c:pt idx="1">
                  <c:v>28623.7</c:v>
                </c:pt>
                <c:pt idx="2">
                  <c:v>29171.9</c:v>
                </c:pt>
              </c:numCache>
            </c:numRef>
          </c:val>
        </c:ser>
        <c:dLbls>
          <c:showVal val="1"/>
        </c:dLbls>
        <c:gapWidth val="75"/>
        <c:axId val="130972672"/>
        <c:axId val="130990848"/>
      </c:barChart>
      <c:catAx>
        <c:axId val="130972672"/>
        <c:scaling>
          <c:orientation val="minMax"/>
        </c:scaling>
        <c:axPos val="l"/>
        <c:majorTickMark val="none"/>
        <c:tickLblPos val="nextTo"/>
        <c:crossAx val="130990848"/>
        <c:crosses val="autoZero"/>
        <c:auto val="1"/>
        <c:lblAlgn val="ctr"/>
        <c:lblOffset val="100"/>
      </c:catAx>
      <c:valAx>
        <c:axId val="130990848"/>
        <c:scaling>
          <c:orientation val="minMax"/>
        </c:scaling>
        <c:delete val="1"/>
        <c:axPos val="b"/>
        <c:numFmt formatCode="#,##0.0" sourceLinked="1"/>
        <c:majorTickMark val="none"/>
        <c:tickLblPos val="none"/>
        <c:crossAx val="13097267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7.4399301698627879E-2"/>
                  <c:y val="-4.2072446437070317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2023 год; </a:t>
                    </a:r>
                    <a:r>
                      <a:rPr lang="ru-RU" dirty="0"/>
                      <a:t>921 700,00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0.2117593413537408"/>
                  <c:y val="-4.2546383877328196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9.6707516971160562E-2"/>
                  <c:y val="-1.9850379749873023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2025 год; </a:t>
                    </a:r>
                    <a:r>
                      <a:rPr lang="ru-RU" dirty="0"/>
                      <a:t>921 700,00</a:t>
                    </a:r>
                  </a:p>
                </c:rich>
              </c:tx>
              <c:showVal val="1"/>
              <c:showCatName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921700</c:v>
                </c:pt>
                <c:pt idx="1">
                  <c:v>921700</c:v>
                </c:pt>
                <c:pt idx="2">
                  <c:v>921700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</c:v>
                </c:pt>
              </c:strCache>
            </c:strRef>
          </c:tx>
          <c:dLbls>
            <c:dLbl>
              <c:idx val="0"/>
              <c:layout>
                <c:manualLayout>
                  <c:x val="-8.3856855423385859E-3"/>
                  <c:y val="-8.268675976631586E-3"/>
                </c:manualLayout>
              </c:layout>
              <c:showVal val="1"/>
            </c:dLbl>
            <c:dLbl>
              <c:idx val="1"/>
              <c:layout>
                <c:manualLayout>
                  <c:x val="-1.6771371084677203E-2"/>
                  <c:y val="-8.268675976631586E-3"/>
                </c:manualLayout>
              </c:layout>
              <c:showVal val="1"/>
            </c:dLbl>
            <c:dLbl>
              <c:idx val="2"/>
              <c:layout>
                <c:manualLayout>
                  <c:x val="-5.0314113254031614E-3"/>
                  <c:y val="-8.268675976631586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50000</c:v>
                </c:pt>
                <c:pt idx="1">
                  <c:v>50000</c:v>
                </c:pt>
                <c:pt idx="2">
                  <c:v>50000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dLbls>
            <c:dLbl>
              <c:idx val="0"/>
              <c:layout>
                <c:manualLayout>
                  <c:x val="2.6834193735483555E-2"/>
                  <c:y val="-8.2686759766315478E-3"/>
                </c:manualLayout>
              </c:layout>
              <c:showVal val="1"/>
            </c:dLbl>
            <c:dLbl>
              <c:idx val="1"/>
              <c:layout>
                <c:manualLayout>
                  <c:x val="3.018846795241896E-2"/>
                  <c:y val="-8.2686759766315478E-3"/>
                </c:manualLayout>
              </c:layout>
              <c:showVal val="1"/>
            </c:dLbl>
            <c:dLbl>
              <c:idx val="2"/>
              <c:layout>
                <c:manualLayout>
                  <c:x val="3.186560506088669E-2"/>
                  <c:y val="-8.2686759766315478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43000</c:v>
                </c:pt>
                <c:pt idx="1">
                  <c:v>43000</c:v>
                </c:pt>
                <c:pt idx="2">
                  <c:v>43000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Транспортный налог</c:v>
                </c:pt>
              </c:strCache>
            </c:strRef>
          </c:tx>
          <c:dLbls>
            <c:dLbl>
              <c:idx val="0"/>
              <c:layout>
                <c:manualLayout>
                  <c:x val="2.5157056627015801E-2"/>
                  <c:y val="-1.2403013964947324E-2"/>
                </c:manualLayout>
              </c:layout>
              <c:showVal val="1"/>
            </c:dLbl>
            <c:dLbl>
              <c:idx val="1"/>
              <c:layout>
                <c:manualLayout>
                  <c:x val="1.8448508193144923E-2"/>
                  <c:y val="-1.2403013964947324E-2"/>
                </c:manualLayout>
              </c:layout>
              <c:showVal val="1"/>
            </c:dLbl>
            <c:dLbl>
              <c:idx val="2"/>
              <c:layout>
                <c:manualLayout>
                  <c:x val="3.018846795241896E-2"/>
                  <c:y val="-1.240301396494732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14369</c:v>
                </c:pt>
                <c:pt idx="1">
                  <c:v>14369</c:v>
                </c:pt>
                <c:pt idx="2">
                  <c:v>14369</c:v>
                </c:pt>
              </c:numCache>
            </c:numRef>
          </c:val>
        </c:ser>
        <c:dLbls>
          <c:showVal val="1"/>
        </c:dLbls>
        <c:shape val="cylinder"/>
        <c:axId val="165286656"/>
        <c:axId val="165288192"/>
        <c:axId val="0"/>
      </c:bar3DChart>
      <c:catAx>
        <c:axId val="165286656"/>
        <c:scaling>
          <c:orientation val="minMax"/>
        </c:scaling>
        <c:axPos val="b"/>
        <c:majorTickMark val="none"/>
        <c:tickLblPos val="nextTo"/>
        <c:crossAx val="165288192"/>
        <c:crosses val="autoZero"/>
        <c:auto val="1"/>
        <c:lblAlgn val="ctr"/>
        <c:lblOffset val="100"/>
      </c:catAx>
      <c:valAx>
        <c:axId val="165288192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165286656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Гос.пошлина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5000</c:v>
                </c:pt>
                <c:pt idx="1">
                  <c:v>5000</c:v>
                </c:pt>
                <c:pt idx="2">
                  <c:v>5000</c:v>
                </c:pt>
              </c:numCache>
            </c:numRef>
          </c:val>
        </c:ser>
        <c:shape val="cone"/>
        <c:axId val="165456512"/>
        <c:axId val="165456128"/>
        <c:axId val="0"/>
      </c:bar3DChart>
      <c:catAx>
        <c:axId val="165456512"/>
        <c:scaling>
          <c:orientation val="minMax"/>
        </c:scaling>
        <c:axPos val="l"/>
        <c:majorTickMark val="none"/>
        <c:tickLblPos val="nextTo"/>
        <c:crossAx val="165456128"/>
        <c:crosses val="autoZero"/>
        <c:auto val="1"/>
        <c:lblAlgn val="ctr"/>
        <c:lblOffset val="100"/>
      </c:catAx>
      <c:valAx>
        <c:axId val="165456128"/>
        <c:scaling>
          <c:orientation val="minMax"/>
        </c:scaling>
        <c:axPos val="b"/>
        <c:majorGridlines/>
        <c:numFmt formatCode="#,##0" sourceLinked="1"/>
        <c:majorTickMark val="none"/>
        <c:tickLblPos val="nextTo"/>
        <c:crossAx val="1654565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сдачи в аренду имущества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127285.43999999999</c:v>
                </c:pt>
                <c:pt idx="1">
                  <c:v>127285</c:v>
                </c:pt>
                <c:pt idx="2">
                  <c:v>127285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поступления от использования имущества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340000</c:v>
                </c:pt>
                <c:pt idx="1">
                  <c:v>340000</c:v>
                </c:pt>
                <c:pt idx="2">
                  <c:v>340000</c:v>
                </c:pt>
              </c:numCache>
            </c:numRef>
          </c:val>
        </c:ser>
        <c:dLbls>
          <c:showVal val="1"/>
        </c:dLbls>
        <c:gapWidth val="75"/>
        <c:axId val="165465472"/>
        <c:axId val="165561472"/>
      </c:barChart>
      <c:catAx>
        <c:axId val="165465472"/>
        <c:scaling>
          <c:orientation val="minMax"/>
        </c:scaling>
        <c:axPos val="b"/>
        <c:majorTickMark val="none"/>
        <c:tickLblPos val="nextTo"/>
        <c:crossAx val="165561472"/>
        <c:crosses val="autoZero"/>
        <c:auto val="1"/>
        <c:lblAlgn val="ctr"/>
        <c:lblOffset val="100"/>
      </c:catAx>
      <c:valAx>
        <c:axId val="165561472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165465472"/>
        <c:crosses val="autoZero"/>
        <c:crossBetween val="between"/>
      </c:valAx>
    </c:plotArea>
    <c:legend>
      <c:legendPos val="b"/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4C7DFD-05E5-4E3D-9EB1-9E4CDD40763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F24AF4-B9DE-4F8E-A6F0-7D761E30DFBF}">
      <dgm:prSet/>
      <dgm:spPr/>
      <dgm:t>
        <a:bodyPr/>
        <a:lstStyle/>
        <a:p>
          <a:pPr rtl="0"/>
          <a:r>
            <a:rPr lang="ru-RU" dirty="0" smtClean="0"/>
            <a:t>Повышение прозрачности для граждан </a:t>
          </a:r>
          <a:endParaRPr lang="ru-RU" dirty="0"/>
        </a:p>
      </dgm:t>
    </dgm:pt>
    <dgm:pt modelId="{3828595E-12E8-4E96-99DC-95006CEB868A}" type="parTrans" cxnId="{379E3359-F835-49E4-B6C9-2E47A587B685}">
      <dgm:prSet/>
      <dgm:spPr/>
      <dgm:t>
        <a:bodyPr/>
        <a:lstStyle/>
        <a:p>
          <a:endParaRPr lang="ru-RU"/>
        </a:p>
      </dgm:t>
    </dgm:pt>
    <dgm:pt modelId="{9C663302-B741-49DB-B9FC-4E7CCC8D86BC}" type="sibTrans" cxnId="{379E3359-F835-49E4-B6C9-2E47A587B685}">
      <dgm:prSet/>
      <dgm:spPr/>
      <dgm:t>
        <a:bodyPr/>
        <a:lstStyle/>
        <a:p>
          <a:endParaRPr lang="ru-RU"/>
        </a:p>
      </dgm:t>
    </dgm:pt>
    <dgm:pt modelId="{509BC71A-46D5-4952-82B3-9978506ED7A9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Расширение информированности граждан</a:t>
          </a:r>
          <a:endParaRPr lang="ru-RU" dirty="0">
            <a:solidFill>
              <a:schemeClr val="bg1"/>
            </a:solidFill>
          </a:endParaRPr>
        </a:p>
      </dgm:t>
    </dgm:pt>
    <dgm:pt modelId="{E310E1FF-4D12-4327-BAE8-C6D5A81EB65E}" type="parTrans" cxnId="{7EDA1376-BAEB-4C7E-801D-263893353730}">
      <dgm:prSet/>
      <dgm:spPr/>
      <dgm:t>
        <a:bodyPr/>
        <a:lstStyle/>
        <a:p>
          <a:endParaRPr lang="ru-RU"/>
        </a:p>
      </dgm:t>
    </dgm:pt>
    <dgm:pt modelId="{6DCC75FF-1113-4B2F-9A11-4AFA62BA0437}" type="sibTrans" cxnId="{7EDA1376-BAEB-4C7E-801D-263893353730}">
      <dgm:prSet/>
      <dgm:spPr/>
      <dgm:t>
        <a:bodyPr/>
        <a:lstStyle/>
        <a:p>
          <a:endParaRPr lang="ru-RU"/>
        </a:p>
      </dgm:t>
    </dgm:pt>
    <dgm:pt modelId="{A02B0898-9C70-4E9B-83A9-318D2B714AE2}">
      <dgm:prSet/>
      <dgm:spPr>
        <a:ln>
          <a:solidFill>
            <a:schemeClr val="accent5"/>
          </a:solidFill>
        </a:ln>
      </dgm:spPr>
      <dgm:t>
        <a:bodyPr/>
        <a:lstStyle/>
        <a:p>
          <a:pPr rtl="0"/>
          <a:r>
            <a:rPr lang="ru-RU" dirty="0" smtClean="0"/>
            <a:t>Повышение роли граждан и органов власти в управлении публично-правовыми образованиями</a:t>
          </a:r>
          <a:endParaRPr lang="ru-RU" dirty="0"/>
        </a:p>
      </dgm:t>
    </dgm:pt>
    <dgm:pt modelId="{AF4FCECF-C438-4240-A328-7F690017BBC3}" type="parTrans" cxnId="{E7B84477-9908-4847-BE2D-DC5BC295A74F}">
      <dgm:prSet/>
      <dgm:spPr/>
      <dgm:t>
        <a:bodyPr/>
        <a:lstStyle/>
        <a:p>
          <a:endParaRPr lang="ru-RU"/>
        </a:p>
      </dgm:t>
    </dgm:pt>
    <dgm:pt modelId="{5E1FFC8D-06C6-468E-8385-F2F495AB7F39}" type="sibTrans" cxnId="{E7B84477-9908-4847-BE2D-DC5BC295A74F}">
      <dgm:prSet/>
      <dgm:spPr/>
      <dgm:t>
        <a:bodyPr/>
        <a:lstStyle/>
        <a:p>
          <a:endParaRPr lang="ru-RU"/>
        </a:p>
      </dgm:t>
    </dgm:pt>
    <dgm:pt modelId="{A09D5698-4669-4C97-881C-22578BB827EC}">
      <dgm:prSet/>
      <dgm:spPr>
        <a:ln>
          <a:solidFill>
            <a:schemeClr val="accent5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Повышение уровня доверия граждан к проводимой  бюджетной политике</a:t>
          </a:r>
        </a:p>
      </dgm:t>
    </dgm:pt>
    <dgm:pt modelId="{028539C8-5E8F-4737-81E7-C40B7D313398}" type="parTrans" cxnId="{5183981F-FBF5-4825-8FBD-28689E8A5410}">
      <dgm:prSet/>
      <dgm:spPr/>
      <dgm:t>
        <a:bodyPr/>
        <a:lstStyle/>
        <a:p>
          <a:endParaRPr lang="ru-RU"/>
        </a:p>
      </dgm:t>
    </dgm:pt>
    <dgm:pt modelId="{705ACAAE-7185-495E-AA53-306897121D2E}" type="sibTrans" cxnId="{5183981F-FBF5-4825-8FBD-28689E8A5410}">
      <dgm:prSet/>
      <dgm:spPr/>
      <dgm:t>
        <a:bodyPr/>
        <a:lstStyle/>
        <a:p>
          <a:endParaRPr lang="ru-RU"/>
        </a:p>
      </dgm:t>
    </dgm:pt>
    <dgm:pt modelId="{D897A5C2-624F-4079-8FD5-D8C59B2C5BE2}" type="pres">
      <dgm:prSet presAssocID="{954C7DFD-05E5-4E3D-9EB1-9E4CDD40763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30F286-1318-4003-BF55-915A3185965F}" type="pres">
      <dgm:prSet presAssocID="{2EF24AF4-B9DE-4F8E-A6F0-7D761E30DFBF}" presName="comp" presStyleCnt="0"/>
      <dgm:spPr/>
    </dgm:pt>
    <dgm:pt modelId="{E953D0E0-3E36-46DE-ABB0-9F510B875F00}" type="pres">
      <dgm:prSet presAssocID="{2EF24AF4-B9DE-4F8E-A6F0-7D761E30DFBF}" presName="box" presStyleLbl="node1" presStyleIdx="0" presStyleCnt="4"/>
      <dgm:spPr/>
      <dgm:t>
        <a:bodyPr/>
        <a:lstStyle/>
        <a:p>
          <a:endParaRPr lang="ru-RU"/>
        </a:p>
      </dgm:t>
    </dgm:pt>
    <dgm:pt modelId="{DC978377-4603-4EF9-89BF-43639AE17C6E}" type="pres">
      <dgm:prSet presAssocID="{2EF24AF4-B9DE-4F8E-A6F0-7D761E30DFBF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97A3AB-74D9-4477-89F9-E1C462786242}" type="pres">
      <dgm:prSet presAssocID="{2EF24AF4-B9DE-4F8E-A6F0-7D761E30DF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E3E9F-9839-49CB-80FB-EB2A8A9FAA07}" type="pres">
      <dgm:prSet presAssocID="{9C663302-B741-49DB-B9FC-4E7CCC8D86BC}" presName="spacer" presStyleCnt="0"/>
      <dgm:spPr/>
    </dgm:pt>
    <dgm:pt modelId="{F78A2316-6469-41B1-B390-76C9BDA45C0E}" type="pres">
      <dgm:prSet presAssocID="{509BC71A-46D5-4952-82B3-9978506ED7A9}" presName="comp" presStyleCnt="0"/>
      <dgm:spPr/>
    </dgm:pt>
    <dgm:pt modelId="{A13D1F72-DF2F-4FF5-BE2F-8FF42067FDD4}" type="pres">
      <dgm:prSet presAssocID="{509BC71A-46D5-4952-82B3-9978506ED7A9}" presName="box" presStyleLbl="node1" presStyleIdx="1" presStyleCnt="4"/>
      <dgm:spPr/>
      <dgm:t>
        <a:bodyPr/>
        <a:lstStyle/>
        <a:p>
          <a:endParaRPr lang="ru-RU"/>
        </a:p>
      </dgm:t>
    </dgm:pt>
    <dgm:pt modelId="{1BFCF48F-BAFD-4195-BA6A-E2D4B76E1F2F}" type="pres">
      <dgm:prSet presAssocID="{509BC71A-46D5-4952-82B3-9978506ED7A9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1325ADD-E9DE-4FC1-BCBE-333305810D0A}" type="pres">
      <dgm:prSet presAssocID="{509BC71A-46D5-4952-82B3-9978506ED7A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ED84D-0103-4D7C-BA92-02C439D5F463}" type="pres">
      <dgm:prSet presAssocID="{6DCC75FF-1113-4B2F-9A11-4AFA62BA0437}" presName="spacer" presStyleCnt="0"/>
      <dgm:spPr/>
    </dgm:pt>
    <dgm:pt modelId="{A60BACA3-AEE9-404A-9F0E-7E758FEEC1A2}" type="pres">
      <dgm:prSet presAssocID="{A02B0898-9C70-4E9B-83A9-318D2B714AE2}" presName="comp" presStyleCnt="0"/>
      <dgm:spPr/>
    </dgm:pt>
    <dgm:pt modelId="{B642AB48-4152-472B-9F30-097FB653E9AE}" type="pres">
      <dgm:prSet presAssocID="{A02B0898-9C70-4E9B-83A9-318D2B714AE2}" presName="box" presStyleLbl="node1" presStyleIdx="2" presStyleCnt="4"/>
      <dgm:spPr/>
      <dgm:t>
        <a:bodyPr/>
        <a:lstStyle/>
        <a:p>
          <a:endParaRPr lang="ru-RU"/>
        </a:p>
      </dgm:t>
    </dgm:pt>
    <dgm:pt modelId="{827A6060-C406-4638-A84C-9EC0A1B70B92}" type="pres">
      <dgm:prSet presAssocID="{A02B0898-9C70-4E9B-83A9-318D2B714AE2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5D42F56-2280-4C5D-A7E2-4D7246F4A5ED}" type="pres">
      <dgm:prSet presAssocID="{A02B0898-9C70-4E9B-83A9-318D2B714AE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F9AF9-5171-4ECC-89DA-6A997F5C204A}" type="pres">
      <dgm:prSet presAssocID="{5E1FFC8D-06C6-468E-8385-F2F495AB7F39}" presName="spacer" presStyleCnt="0"/>
      <dgm:spPr/>
    </dgm:pt>
    <dgm:pt modelId="{5CD3A762-3782-4660-AB33-59BD60BD4C03}" type="pres">
      <dgm:prSet presAssocID="{A09D5698-4669-4C97-881C-22578BB827EC}" presName="comp" presStyleCnt="0"/>
      <dgm:spPr/>
    </dgm:pt>
    <dgm:pt modelId="{FC709386-9606-4845-AFC4-486750D42ACA}" type="pres">
      <dgm:prSet presAssocID="{A09D5698-4669-4C97-881C-22578BB827EC}" presName="box" presStyleLbl="node1" presStyleIdx="3" presStyleCnt="4"/>
      <dgm:spPr/>
      <dgm:t>
        <a:bodyPr/>
        <a:lstStyle/>
        <a:p>
          <a:endParaRPr lang="ru-RU"/>
        </a:p>
      </dgm:t>
    </dgm:pt>
    <dgm:pt modelId="{8AEAA4DC-9FAD-4257-912D-1C43A0D1CE9E}" type="pres">
      <dgm:prSet presAssocID="{A09D5698-4669-4C97-881C-22578BB827EC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DBF7734-20EC-48C7-BBF3-C8C116111897}" type="pres">
      <dgm:prSet presAssocID="{A09D5698-4669-4C97-881C-22578BB827E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5CEA27-62FB-4668-A6D5-804A89B0D18E}" type="presOf" srcId="{A02B0898-9C70-4E9B-83A9-318D2B714AE2}" destId="{B642AB48-4152-472B-9F30-097FB653E9AE}" srcOrd="0" destOrd="0" presId="urn:microsoft.com/office/officeart/2005/8/layout/vList4"/>
    <dgm:cxn modelId="{C2A7FAA7-9452-46E6-AB5A-9DA65513ABBE}" type="presOf" srcId="{2EF24AF4-B9DE-4F8E-A6F0-7D761E30DFBF}" destId="{E953D0E0-3E36-46DE-ABB0-9F510B875F00}" srcOrd="0" destOrd="0" presId="urn:microsoft.com/office/officeart/2005/8/layout/vList4"/>
    <dgm:cxn modelId="{7EDA1376-BAEB-4C7E-801D-263893353730}" srcId="{954C7DFD-05E5-4E3D-9EB1-9E4CDD407631}" destId="{509BC71A-46D5-4952-82B3-9978506ED7A9}" srcOrd="1" destOrd="0" parTransId="{E310E1FF-4D12-4327-BAE8-C6D5A81EB65E}" sibTransId="{6DCC75FF-1113-4B2F-9A11-4AFA62BA0437}"/>
    <dgm:cxn modelId="{E7B84477-9908-4847-BE2D-DC5BC295A74F}" srcId="{954C7DFD-05E5-4E3D-9EB1-9E4CDD407631}" destId="{A02B0898-9C70-4E9B-83A9-318D2B714AE2}" srcOrd="2" destOrd="0" parTransId="{AF4FCECF-C438-4240-A328-7F690017BBC3}" sibTransId="{5E1FFC8D-06C6-468E-8385-F2F495AB7F39}"/>
    <dgm:cxn modelId="{379E3359-F835-49E4-B6C9-2E47A587B685}" srcId="{954C7DFD-05E5-4E3D-9EB1-9E4CDD407631}" destId="{2EF24AF4-B9DE-4F8E-A6F0-7D761E30DFBF}" srcOrd="0" destOrd="0" parTransId="{3828595E-12E8-4E96-99DC-95006CEB868A}" sibTransId="{9C663302-B741-49DB-B9FC-4E7CCC8D86BC}"/>
    <dgm:cxn modelId="{82EC1EF1-71FA-443C-A9B3-272C9695BC37}" type="presOf" srcId="{509BC71A-46D5-4952-82B3-9978506ED7A9}" destId="{A13D1F72-DF2F-4FF5-BE2F-8FF42067FDD4}" srcOrd="0" destOrd="0" presId="urn:microsoft.com/office/officeart/2005/8/layout/vList4"/>
    <dgm:cxn modelId="{C6802F6C-9E87-4C5D-AB14-2452FB76D984}" type="presOf" srcId="{954C7DFD-05E5-4E3D-9EB1-9E4CDD407631}" destId="{D897A5C2-624F-4079-8FD5-D8C59B2C5BE2}" srcOrd="0" destOrd="0" presId="urn:microsoft.com/office/officeart/2005/8/layout/vList4"/>
    <dgm:cxn modelId="{98F45727-B3DB-48EF-95E6-023016EEAB80}" type="presOf" srcId="{2EF24AF4-B9DE-4F8E-A6F0-7D761E30DFBF}" destId="{A997A3AB-74D9-4477-89F9-E1C462786242}" srcOrd="1" destOrd="0" presId="urn:microsoft.com/office/officeart/2005/8/layout/vList4"/>
    <dgm:cxn modelId="{19C42E46-8A57-4F82-AB99-FDD1A3A614DB}" type="presOf" srcId="{A09D5698-4669-4C97-881C-22578BB827EC}" destId="{FC709386-9606-4845-AFC4-486750D42ACA}" srcOrd="0" destOrd="0" presId="urn:microsoft.com/office/officeart/2005/8/layout/vList4"/>
    <dgm:cxn modelId="{AF7D039E-7B19-4E5B-A7D0-AE6541404EA2}" type="presOf" srcId="{509BC71A-46D5-4952-82B3-9978506ED7A9}" destId="{81325ADD-E9DE-4FC1-BCBE-333305810D0A}" srcOrd="1" destOrd="0" presId="urn:microsoft.com/office/officeart/2005/8/layout/vList4"/>
    <dgm:cxn modelId="{34857B32-6AE9-4FF9-81ED-19A6E05CADD9}" type="presOf" srcId="{A09D5698-4669-4C97-881C-22578BB827EC}" destId="{8DBF7734-20EC-48C7-BBF3-C8C116111897}" srcOrd="1" destOrd="0" presId="urn:microsoft.com/office/officeart/2005/8/layout/vList4"/>
    <dgm:cxn modelId="{5183981F-FBF5-4825-8FBD-28689E8A5410}" srcId="{954C7DFD-05E5-4E3D-9EB1-9E4CDD407631}" destId="{A09D5698-4669-4C97-881C-22578BB827EC}" srcOrd="3" destOrd="0" parTransId="{028539C8-5E8F-4737-81E7-C40B7D313398}" sibTransId="{705ACAAE-7185-495E-AA53-306897121D2E}"/>
    <dgm:cxn modelId="{B17D37E6-C7F3-47D6-97D0-AE9115BF135A}" type="presOf" srcId="{A02B0898-9C70-4E9B-83A9-318D2B714AE2}" destId="{95D42F56-2280-4C5D-A7E2-4D7246F4A5ED}" srcOrd="1" destOrd="0" presId="urn:microsoft.com/office/officeart/2005/8/layout/vList4"/>
    <dgm:cxn modelId="{F4B172A6-C477-4ED1-8029-495F856302DE}" type="presParOf" srcId="{D897A5C2-624F-4079-8FD5-D8C59B2C5BE2}" destId="{BC30F286-1318-4003-BF55-915A3185965F}" srcOrd="0" destOrd="0" presId="urn:microsoft.com/office/officeart/2005/8/layout/vList4"/>
    <dgm:cxn modelId="{5D5F8197-D8A1-49A3-8BC1-4FBFF47619F1}" type="presParOf" srcId="{BC30F286-1318-4003-BF55-915A3185965F}" destId="{E953D0E0-3E36-46DE-ABB0-9F510B875F00}" srcOrd="0" destOrd="0" presId="urn:microsoft.com/office/officeart/2005/8/layout/vList4"/>
    <dgm:cxn modelId="{C8558805-9F2B-4E08-84C8-A725186B72FD}" type="presParOf" srcId="{BC30F286-1318-4003-BF55-915A3185965F}" destId="{DC978377-4603-4EF9-89BF-43639AE17C6E}" srcOrd="1" destOrd="0" presId="urn:microsoft.com/office/officeart/2005/8/layout/vList4"/>
    <dgm:cxn modelId="{DA78F1C6-4751-4792-9B36-52F84CD12C46}" type="presParOf" srcId="{BC30F286-1318-4003-BF55-915A3185965F}" destId="{A997A3AB-74D9-4477-89F9-E1C462786242}" srcOrd="2" destOrd="0" presId="urn:microsoft.com/office/officeart/2005/8/layout/vList4"/>
    <dgm:cxn modelId="{959A2F8D-8110-4D45-9A5C-400A0A20EAD9}" type="presParOf" srcId="{D897A5C2-624F-4079-8FD5-D8C59B2C5BE2}" destId="{11FE3E9F-9839-49CB-80FB-EB2A8A9FAA07}" srcOrd="1" destOrd="0" presId="urn:microsoft.com/office/officeart/2005/8/layout/vList4"/>
    <dgm:cxn modelId="{E37F7CD4-C7DB-42F4-BFB3-FA5645E7A5D3}" type="presParOf" srcId="{D897A5C2-624F-4079-8FD5-D8C59B2C5BE2}" destId="{F78A2316-6469-41B1-B390-76C9BDA45C0E}" srcOrd="2" destOrd="0" presId="urn:microsoft.com/office/officeart/2005/8/layout/vList4"/>
    <dgm:cxn modelId="{5CD7D50C-48F4-41A3-B960-4B3C35A21E7F}" type="presParOf" srcId="{F78A2316-6469-41B1-B390-76C9BDA45C0E}" destId="{A13D1F72-DF2F-4FF5-BE2F-8FF42067FDD4}" srcOrd="0" destOrd="0" presId="urn:microsoft.com/office/officeart/2005/8/layout/vList4"/>
    <dgm:cxn modelId="{C2DD8BFA-01B9-4E1F-B0D8-AFD6F75E2B3F}" type="presParOf" srcId="{F78A2316-6469-41B1-B390-76C9BDA45C0E}" destId="{1BFCF48F-BAFD-4195-BA6A-E2D4B76E1F2F}" srcOrd="1" destOrd="0" presId="urn:microsoft.com/office/officeart/2005/8/layout/vList4"/>
    <dgm:cxn modelId="{693BE306-7DFE-4EB4-8F1C-B267917E5B42}" type="presParOf" srcId="{F78A2316-6469-41B1-B390-76C9BDA45C0E}" destId="{81325ADD-E9DE-4FC1-BCBE-333305810D0A}" srcOrd="2" destOrd="0" presId="urn:microsoft.com/office/officeart/2005/8/layout/vList4"/>
    <dgm:cxn modelId="{DE046FE5-B95E-4D91-ACBA-5FD3FDBD10FD}" type="presParOf" srcId="{D897A5C2-624F-4079-8FD5-D8C59B2C5BE2}" destId="{0D4ED84D-0103-4D7C-BA92-02C439D5F463}" srcOrd="3" destOrd="0" presId="urn:microsoft.com/office/officeart/2005/8/layout/vList4"/>
    <dgm:cxn modelId="{E60C8D09-4A3E-492E-A338-D8A86C6CE71A}" type="presParOf" srcId="{D897A5C2-624F-4079-8FD5-D8C59B2C5BE2}" destId="{A60BACA3-AEE9-404A-9F0E-7E758FEEC1A2}" srcOrd="4" destOrd="0" presId="urn:microsoft.com/office/officeart/2005/8/layout/vList4"/>
    <dgm:cxn modelId="{582F87B2-7785-4A2D-8FE7-6115927CA3F4}" type="presParOf" srcId="{A60BACA3-AEE9-404A-9F0E-7E758FEEC1A2}" destId="{B642AB48-4152-472B-9F30-097FB653E9AE}" srcOrd="0" destOrd="0" presId="urn:microsoft.com/office/officeart/2005/8/layout/vList4"/>
    <dgm:cxn modelId="{F15CF865-594F-4B0D-82AB-1F399FD4F9EC}" type="presParOf" srcId="{A60BACA3-AEE9-404A-9F0E-7E758FEEC1A2}" destId="{827A6060-C406-4638-A84C-9EC0A1B70B92}" srcOrd="1" destOrd="0" presId="urn:microsoft.com/office/officeart/2005/8/layout/vList4"/>
    <dgm:cxn modelId="{A3AAE1D6-8736-43D1-A397-64A40B453A2E}" type="presParOf" srcId="{A60BACA3-AEE9-404A-9F0E-7E758FEEC1A2}" destId="{95D42F56-2280-4C5D-A7E2-4D7246F4A5ED}" srcOrd="2" destOrd="0" presId="urn:microsoft.com/office/officeart/2005/8/layout/vList4"/>
    <dgm:cxn modelId="{A626A2A9-7464-48FA-8569-42664D0EB64C}" type="presParOf" srcId="{D897A5C2-624F-4079-8FD5-D8C59B2C5BE2}" destId="{04EF9AF9-5171-4ECC-89DA-6A997F5C204A}" srcOrd="5" destOrd="0" presId="urn:microsoft.com/office/officeart/2005/8/layout/vList4"/>
    <dgm:cxn modelId="{47185EDE-6A79-4EBC-8186-16A3FCEED809}" type="presParOf" srcId="{D897A5C2-624F-4079-8FD5-D8C59B2C5BE2}" destId="{5CD3A762-3782-4660-AB33-59BD60BD4C03}" srcOrd="6" destOrd="0" presId="urn:microsoft.com/office/officeart/2005/8/layout/vList4"/>
    <dgm:cxn modelId="{8C7D79A5-7FAD-4E96-9FE7-05C760B117E2}" type="presParOf" srcId="{5CD3A762-3782-4660-AB33-59BD60BD4C03}" destId="{FC709386-9606-4845-AFC4-486750D42ACA}" srcOrd="0" destOrd="0" presId="urn:microsoft.com/office/officeart/2005/8/layout/vList4"/>
    <dgm:cxn modelId="{D532D968-CDD4-441F-A001-92B8ED3D3FE2}" type="presParOf" srcId="{5CD3A762-3782-4660-AB33-59BD60BD4C03}" destId="{8AEAA4DC-9FAD-4257-912D-1C43A0D1CE9E}" srcOrd="1" destOrd="0" presId="urn:microsoft.com/office/officeart/2005/8/layout/vList4"/>
    <dgm:cxn modelId="{14339493-FEC3-4788-94B5-2855F8A24FAE}" type="presParOf" srcId="{5CD3A762-3782-4660-AB33-59BD60BD4C03}" destId="{8DBF7734-20EC-48C7-BBF3-C8C11611189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F436DB-5B4D-4707-9689-42B1A4158C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50EAE0-DDAC-434D-99CB-3C99A7A1F4AD}">
      <dgm:prSet phldrT="[Текст]" custT="1"/>
      <dgm:spPr/>
      <dgm:t>
        <a:bodyPr/>
        <a:lstStyle/>
        <a:p>
          <a:pPr algn="l"/>
          <a:r>
            <a:rPr lang="ru-RU" sz="1600" b="1" dirty="0" smtClean="0">
              <a:solidFill>
                <a:schemeClr val="bg1"/>
              </a:solidFill>
            </a:rPr>
            <a:t> 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5A394D-96FF-420B-9230-BCD3B0C3269E}" type="parTrans" cxnId="{7E2423C9-4AB3-4F3E-85F7-9C927FFB422A}">
      <dgm:prSet/>
      <dgm:spPr/>
      <dgm:t>
        <a:bodyPr/>
        <a:lstStyle/>
        <a:p>
          <a:endParaRPr lang="ru-RU"/>
        </a:p>
      </dgm:t>
    </dgm:pt>
    <dgm:pt modelId="{25F99803-837F-41BD-BC58-046D5A91A51B}" type="sibTrans" cxnId="{7E2423C9-4AB3-4F3E-85F7-9C927FFB422A}">
      <dgm:prSet/>
      <dgm:spPr/>
      <dgm:t>
        <a:bodyPr/>
        <a:lstStyle/>
        <a:p>
          <a:endParaRPr lang="ru-RU"/>
        </a:p>
      </dgm:t>
    </dgm:pt>
    <dgm:pt modelId="{8654ACD5-4A25-4A4E-BD84-3705AA46041B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Рассмотрение и утверждение бюджета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7383C95-B304-4A0A-BEA3-7A8D43592CF5}" type="parTrans" cxnId="{28D5C1F6-DA1F-4103-B492-2F59D0C58381}">
      <dgm:prSet/>
      <dgm:spPr/>
      <dgm:t>
        <a:bodyPr/>
        <a:lstStyle/>
        <a:p>
          <a:endParaRPr lang="ru-RU"/>
        </a:p>
      </dgm:t>
    </dgm:pt>
    <dgm:pt modelId="{1494ED9F-EBA8-4FAD-9A89-BBBD9F9C12EF}" type="sibTrans" cxnId="{28D5C1F6-DA1F-4103-B492-2F59D0C58381}">
      <dgm:prSet/>
      <dgm:spPr/>
      <dgm:t>
        <a:bodyPr/>
        <a:lstStyle/>
        <a:p>
          <a:endParaRPr lang="ru-RU"/>
        </a:p>
      </dgm:t>
    </dgm:pt>
    <dgm:pt modelId="{54922841-EAD2-4C8B-9ED3-A3D1687040E3}">
      <dgm:prSet phldrT="[Текст]" custT="1"/>
      <dgm:spPr/>
      <dgm:t>
        <a:bodyPr/>
        <a:lstStyle/>
        <a:p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Составление, внешняя проверка, рассмотрение и утверждение бюджетной отчетности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19771FD-E28C-4BE8-8B38-A91139633C45}" type="parTrans" cxnId="{D6B0BC37-F3C5-4508-B87C-D65885C4178E}">
      <dgm:prSet/>
      <dgm:spPr/>
      <dgm:t>
        <a:bodyPr/>
        <a:lstStyle/>
        <a:p>
          <a:endParaRPr lang="ru-RU"/>
        </a:p>
      </dgm:t>
    </dgm:pt>
    <dgm:pt modelId="{E1FAAC49-D92B-40FF-BB91-BF512E499CF3}" type="sibTrans" cxnId="{D6B0BC37-F3C5-4508-B87C-D65885C4178E}">
      <dgm:prSet/>
      <dgm:spPr/>
      <dgm:t>
        <a:bodyPr/>
        <a:lstStyle/>
        <a:p>
          <a:endParaRPr lang="ru-RU"/>
        </a:p>
      </dgm:t>
    </dgm:pt>
    <dgm:pt modelId="{95F4D876-F251-457F-91B9-1E656898B71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7FD2CDB-317C-42DA-96C0-BDE99D835B07}" type="parTrans" cxnId="{AC17C201-C404-4B1E-88BC-27E58EA6DE0B}">
      <dgm:prSet/>
      <dgm:spPr/>
    </dgm:pt>
    <dgm:pt modelId="{05DE07D0-C98C-4FCE-B960-4FF8BC69B59A}" type="sibTrans" cxnId="{AC17C201-C404-4B1E-88BC-27E58EA6DE0B}">
      <dgm:prSet/>
      <dgm:spPr/>
    </dgm:pt>
    <dgm:pt modelId="{31D40E57-4BCF-4AFB-AEBA-CAB94029D356}">
      <dgm:prSet phldrT="[Текст]" custT="1"/>
      <dgm:spPr/>
      <dgm:t>
        <a:bodyPr/>
        <a:lstStyle/>
        <a:p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Контроль за исполнением бюджетов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86D4BD3-56FE-47BE-A578-3404F7DCE01E}" type="parTrans" cxnId="{86D92144-A15B-484A-B9B5-F1E2486085EF}">
      <dgm:prSet/>
      <dgm:spPr/>
    </dgm:pt>
    <dgm:pt modelId="{471FC856-ABF8-4FA0-8852-0FBDBBDDC4B0}" type="sibTrans" cxnId="{86D92144-A15B-484A-B9B5-F1E2486085EF}">
      <dgm:prSet/>
      <dgm:spPr/>
    </dgm:pt>
    <dgm:pt modelId="{EDFFE3AE-6121-47CB-8F4C-3E8C55783079}" type="pres">
      <dgm:prSet presAssocID="{D3F436DB-5B4D-4707-9689-42B1A4158C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B21A0A-8406-4B35-B5F2-196B715E1E69}" type="pres">
      <dgm:prSet presAssocID="{1750EAE0-DDAC-434D-99CB-3C99A7A1F4AD}" presName="parentLin" presStyleCnt="0"/>
      <dgm:spPr/>
    </dgm:pt>
    <dgm:pt modelId="{67CB54D1-8693-489D-B70B-DE07A67A3688}" type="pres">
      <dgm:prSet presAssocID="{1750EAE0-DDAC-434D-99CB-3C99A7A1F4A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E32FA45-79E7-4A24-8356-8E2A42D0F8A8}" type="pres">
      <dgm:prSet presAssocID="{1750EAE0-DDAC-434D-99CB-3C99A7A1F4AD}" presName="parentText" presStyleLbl="node1" presStyleIdx="0" presStyleCnt="5" custScaleX="96538" custScaleY="928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27FD4-B2C9-4933-BBD8-A4DBD83CCD73}" type="pres">
      <dgm:prSet presAssocID="{1750EAE0-DDAC-434D-99CB-3C99A7A1F4AD}" presName="negativeSpace" presStyleCnt="0"/>
      <dgm:spPr/>
    </dgm:pt>
    <dgm:pt modelId="{6968805C-1181-4824-8F5B-489C792EB54B}" type="pres">
      <dgm:prSet presAssocID="{1750EAE0-DDAC-434D-99CB-3C99A7A1F4AD}" presName="childText" presStyleLbl="conFgAcc1" presStyleIdx="0" presStyleCnt="5">
        <dgm:presLayoutVars>
          <dgm:bulletEnabled val="1"/>
        </dgm:presLayoutVars>
      </dgm:prSet>
      <dgm:spPr/>
    </dgm:pt>
    <dgm:pt modelId="{912A1E7F-FD16-49BF-8CEF-607A1233FF99}" type="pres">
      <dgm:prSet presAssocID="{25F99803-837F-41BD-BC58-046D5A91A51B}" presName="spaceBetweenRectangles" presStyleCnt="0"/>
      <dgm:spPr/>
    </dgm:pt>
    <dgm:pt modelId="{14E39658-9DAC-4792-A7C7-CB157928D817}" type="pres">
      <dgm:prSet presAssocID="{8654ACD5-4A25-4A4E-BD84-3705AA46041B}" presName="parentLin" presStyleCnt="0"/>
      <dgm:spPr/>
    </dgm:pt>
    <dgm:pt modelId="{2F677282-B1C3-4095-9825-54F06E425225}" type="pres">
      <dgm:prSet presAssocID="{8654ACD5-4A25-4A4E-BD84-3705AA46041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60D531B-4BA0-4883-A509-970BD7F67133}" type="pres">
      <dgm:prSet presAssocID="{8654ACD5-4A25-4A4E-BD84-3705AA46041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26826-EBAB-4CDD-83CE-FD405B3684FF}" type="pres">
      <dgm:prSet presAssocID="{8654ACD5-4A25-4A4E-BD84-3705AA46041B}" presName="negativeSpace" presStyleCnt="0"/>
      <dgm:spPr/>
    </dgm:pt>
    <dgm:pt modelId="{ADB9F824-F9CA-49D1-A58A-EE558B83308B}" type="pres">
      <dgm:prSet presAssocID="{8654ACD5-4A25-4A4E-BD84-3705AA46041B}" presName="childText" presStyleLbl="conFgAcc1" presStyleIdx="1" presStyleCnt="5">
        <dgm:presLayoutVars>
          <dgm:bulletEnabled val="1"/>
        </dgm:presLayoutVars>
      </dgm:prSet>
      <dgm:spPr/>
    </dgm:pt>
    <dgm:pt modelId="{5DE181D6-F6E3-4E1E-A56B-028481BBE6C5}" type="pres">
      <dgm:prSet presAssocID="{1494ED9F-EBA8-4FAD-9A89-BBBD9F9C12EF}" presName="spaceBetweenRectangles" presStyleCnt="0"/>
      <dgm:spPr/>
    </dgm:pt>
    <dgm:pt modelId="{D698D944-EF68-42C9-ADCC-30D9EE586071}" type="pres">
      <dgm:prSet presAssocID="{95F4D876-F251-457F-91B9-1E656898B711}" presName="parentLin" presStyleCnt="0"/>
      <dgm:spPr/>
    </dgm:pt>
    <dgm:pt modelId="{98C6384B-001C-4736-9DEB-E41C70580E32}" type="pres">
      <dgm:prSet presAssocID="{95F4D876-F251-457F-91B9-1E656898B71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4C07164-3718-42D2-A2D7-98B412B5AF34}" type="pres">
      <dgm:prSet presAssocID="{95F4D876-F251-457F-91B9-1E656898B71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46AEC-DB7A-4A3C-B6B6-059E768974AD}" type="pres">
      <dgm:prSet presAssocID="{95F4D876-F251-457F-91B9-1E656898B711}" presName="negativeSpace" presStyleCnt="0"/>
      <dgm:spPr/>
    </dgm:pt>
    <dgm:pt modelId="{E04DA55E-1B96-485B-B67C-953DBC9D1612}" type="pres">
      <dgm:prSet presAssocID="{95F4D876-F251-457F-91B9-1E656898B711}" presName="childText" presStyleLbl="conFgAcc1" presStyleIdx="2" presStyleCnt="5">
        <dgm:presLayoutVars>
          <dgm:bulletEnabled val="1"/>
        </dgm:presLayoutVars>
      </dgm:prSet>
      <dgm:spPr/>
    </dgm:pt>
    <dgm:pt modelId="{1625F942-4EA4-4829-8B4E-5F99C7F83874}" type="pres">
      <dgm:prSet presAssocID="{05DE07D0-C98C-4FCE-B960-4FF8BC69B59A}" presName="spaceBetweenRectangles" presStyleCnt="0"/>
      <dgm:spPr/>
    </dgm:pt>
    <dgm:pt modelId="{D021ADA1-5E7C-4987-9887-1F08DB1285CE}" type="pres">
      <dgm:prSet presAssocID="{54922841-EAD2-4C8B-9ED3-A3D1687040E3}" presName="parentLin" presStyleCnt="0"/>
      <dgm:spPr/>
    </dgm:pt>
    <dgm:pt modelId="{0DA70D82-108F-4270-97DC-5F325C9E09BF}" type="pres">
      <dgm:prSet presAssocID="{54922841-EAD2-4C8B-9ED3-A3D1687040E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19FB33C-0BA9-4924-A221-6C164449DEDA}" type="pres">
      <dgm:prSet presAssocID="{54922841-EAD2-4C8B-9ED3-A3D1687040E3}" presName="parentText" presStyleLbl="node1" presStyleIdx="3" presStyleCnt="5" custScaleX="1256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4A46C-FFAE-4646-B3D5-441432C46C1D}" type="pres">
      <dgm:prSet presAssocID="{54922841-EAD2-4C8B-9ED3-A3D1687040E3}" presName="negativeSpace" presStyleCnt="0"/>
      <dgm:spPr/>
    </dgm:pt>
    <dgm:pt modelId="{227ED031-0BD2-4B91-9E5A-64F392564E99}" type="pres">
      <dgm:prSet presAssocID="{54922841-EAD2-4C8B-9ED3-A3D1687040E3}" presName="childText" presStyleLbl="conFgAcc1" presStyleIdx="3" presStyleCnt="5">
        <dgm:presLayoutVars>
          <dgm:bulletEnabled val="1"/>
        </dgm:presLayoutVars>
      </dgm:prSet>
      <dgm:spPr/>
    </dgm:pt>
    <dgm:pt modelId="{4F63E494-0765-4502-9A92-A999A2DC18EB}" type="pres">
      <dgm:prSet presAssocID="{E1FAAC49-D92B-40FF-BB91-BF512E499CF3}" presName="spaceBetweenRectangles" presStyleCnt="0"/>
      <dgm:spPr/>
    </dgm:pt>
    <dgm:pt modelId="{87CBAA2F-D88D-4B3D-972B-B3015674B6DC}" type="pres">
      <dgm:prSet presAssocID="{31D40E57-4BCF-4AFB-AEBA-CAB94029D356}" presName="parentLin" presStyleCnt="0"/>
      <dgm:spPr/>
    </dgm:pt>
    <dgm:pt modelId="{D39F0FC5-FBDE-4461-88D7-C07A21B1C941}" type="pres">
      <dgm:prSet presAssocID="{31D40E57-4BCF-4AFB-AEBA-CAB94029D35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087B3B5-1C70-44B6-AD32-EFDCAEDAABB0}" type="pres">
      <dgm:prSet presAssocID="{31D40E57-4BCF-4AFB-AEBA-CAB94029D35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FE75E-4A2F-48EB-96A7-821D16EF509C}" type="pres">
      <dgm:prSet presAssocID="{31D40E57-4BCF-4AFB-AEBA-CAB94029D356}" presName="negativeSpace" presStyleCnt="0"/>
      <dgm:spPr/>
    </dgm:pt>
    <dgm:pt modelId="{87764D54-C0A2-4784-845C-19222B3E8093}" type="pres">
      <dgm:prSet presAssocID="{31D40E57-4BCF-4AFB-AEBA-CAB94029D35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B773A90-EC11-41CF-9814-97D1D53329DB}" type="presOf" srcId="{95F4D876-F251-457F-91B9-1E656898B711}" destId="{C4C07164-3718-42D2-A2D7-98B412B5AF34}" srcOrd="1" destOrd="0" presId="urn:microsoft.com/office/officeart/2005/8/layout/list1"/>
    <dgm:cxn modelId="{FC6B8D3C-9F27-47C7-AAB9-1FA2F9C52226}" type="presOf" srcId="{8654ACD5-4A25-4A4E-BD84-3705AA46041B}" destId="{2F677282-B1C3-4095-9825-54F06E425225}" srcOrd="0" destOrd="0" presId="urn:microsoft.com/office/officeart/2005/8/layout/list1"/>
    <dgm:cxn modelId="{28D5C1F6-DA1F-4103-B492-2F59D0C58381}" srcId="{D3F436DB-5B4D-4707-9689-42B1A4158C11}" destId="{8654ACD5-4A25-4A4E-BD84-3705AA46041B}" srcOrd="1" destOrd="0" parTransId="{87383C95-B304-4A0A-BEA3-7A8D43592CF5}" sibTransId="{1494ED9F-EBA8-4FAD-9A89-BBBD9F9C12EF}"/>
    <dgm:cxn modelId="{86D92144-A15B-484A-B9B5-F1E2486085EF}" srcId="{D3F436DB-5B4D-4707-9689-42B1A4158C11}" destId="{31D40E57-4BCF-4AFB-AEBA-CAB94029D356}" srcOrd="4" destOrd="0" parTransId="{086D4BD3-56FE-47BE-A578-3404F7DCE01E}" sibTransId="{471FC856-ABF8-4FA0-8852-0FBDBBDDC4B0}"/>
    <dgm:cxn modelId="{267F7AA3-229B-4984-ADFE-A1C63CAF0C3C}" type="presOf" srcId="{31D40E57-4BCF-4AFB-AEBA-CAB94029D356}" destId="{8087B3B5-1C70-44B6-AD32-EFDCAEDAABB0}" srcOrd="1" destOrd="0" presId="urn:microsoft.com/office/officeart/2005/8/layout/list1"/>
    <dgm:cxn modelId="{7FE7A7C1-9582-44B6-B2CD-377B87655271}" type="presOf" srcId="{1750EAE0-DDAC-434D-99CB-3C99A7A1F4AD}" destId="{AE32FA45-79E7-4A24-8356-8E2A42D0F8A8}" srcOrd="1" destOrd="0" presId="urn:microsoft.com/office/officeart/2005/8/layout/list1"/>
    <dgm:cxn modelId="{7E2423C9-4AB3-4F3E-85F7-9C927FFB422A}" srcId="{D3F436DB-5B4D-4707-9689-42B1A4158C11}" destId="{1750EAE0-DDAC-434D-99CB-3C99A7A1F4AD}" srcOrd="0" destOrd="0" parTransId="{5F5A394D-96FF-420B-9230-BCD3B0C3269E}" sibTransId="{25F99803-837F-41BD-BC58-046D5A91A51B}"/>
    <dgm:cxn modelId="{DCCE00D4-B02E-4973-A3B3-B4D72E46461A}" type="presOf" srcId="{D3F436DB-5B4D-4707-9689-42B1A4158C11}" destId="{EDFFE3AE-6121-47CB-8F4C-3E8C55783079}" srcOrd="0" destOrd="0" presId="urn:microsoft.com/office/officeart/2005/8/layout/list1"/>
    <dgm:cxn modelId="{AC17C201-C404-4B1E-88BC-27E58EA6DE0B}" srcId="{D3F436DB-5B4D-4707-9689-42B1A4158C11}" destId="{95F4D876-F251-457F-91B9-1E656898B711}" srcOrd="2" destOrd="0" parTransId="{37FD2CDB-317C-42DA-96C0-BDE99D835B07}" sibTransId="{05DE07D0-C98C-4FCE-B960-4FF8BC69B59A}"/>
    <dgm:cxn modelId="{46A38EF9-33BF-4BED-B9C7-8D98519411DC}" type="presOf" srcId="{95F4D876-F251-457F-91B9-1E656898B711}" destId="{98C6384B-001C-4736-9DEB-E41C70580E32}" srcOrd="0" destOrd="0" presId="urn:microsoft.com/office/officeart/2005/8/layout/list1"/>
    <dgm:cxn modelId="{3A0A9A29-50B1-4406-9D91-0974B4D02BAD}" type="presOf" srcId="{1750EAE0-DDAC-434D-99CB-3C99A7A1F4AD}" destId="{67CB54D1-8693-489D-B70B-DE07A67A3688}" srcOrd="0" destOrd="0" presId="urn:microsoft.com/office/officeart/2005/8/layout/list1"/>
    <dgm:cxn modelId="{A64C265E-86C0-41D5-BD45-C448F71E0FBA}" type="presOf" srcId="{54922841-EAD2-4C8B-9ED3-A3D1687040E3}" destId="{0DA70D82-108F-4270-97DC-5F325C9E09BF}" srcOrd="0" destOrd="0" presId="urn:microsoft.com/office/officeart/2005/8/layout/list1"/>
    <dgm:cxn modelId="{59DEB7C8-C965-4634-9671-BEEED0DE5DE1}" type="presOf" srcId="{54922841-EAD2-4C8B-9ED3-A3D1687040E3}" destId="{219FB33C-0BA9-4924-A221-6C164449DEDA}" srcOrd="1" destOrd="0" presId="urn:microsoft.com/office/officeart/2005/8/layout/list1"/>
    <dgm:cxn modelId="{69D0E37F-A7C7-419F-A0FB-BAC7BBAE4C0B}" type="presOf" srcId="{8654ACD5-4A25-4A4E-BD84-3705AA46041B}" destId="{C60D531B-4BA0-4883-A509-970BD7F67133}" srcOrd="1" destOrd="0" presId="urn:microsoft.com/office/officeart/2005/8/layout/list1"/>
    <dgm:cxn modelId="{E9ACC9DB-9CBE-4326-9236-F8B4339EA4B9}" type="presOf" srcId="{31D40E57-4BCF-4AFB-AEBA-CAB94029D356}" destId="{D39F0FC5-FBDE-4461-88D7-C07A21B1C941}" srcOrd="0" destOrd="0" presId="urn:microsoft.com/office/officeart/2005/8/layout/list1"/>
    <dgm:cxn modelId="{D6B0BC37-F3C5-4508-B87C-D65885C4178E}" srcId="{D3F436DB-5B4D-4707-9689-42B1A4158C11}" destId="{54922841-EAD2-4C8B-9ED3-A3D1687040E3}" srcOrd="3" destOrd="0" parTransId="{819771FD-E28C-4BE8-8B38-A91139633C45}" sibTransId="{E1FAAC49-D92B-40FF-BB91-BF512E499CF3}"/>
    <dgm:cxn modelId="{C6F1D288-51EA-44AF-82F7-BE452A672EA9}" type="presParOf" srcId="{EDFFE3AE-6121-47CB-8F4C-3E8C55783079}" destId="{18B21A0A-8406-4B35-B5F2-196B715E1E69}" srcOrd="0" destOrd="0" presId="urn:microsoft.com/office/officeart/2005/8/layout/list1"/>
    <dgm:cxn modelId="{28180D9C-B76A-44EF-BF78-AFE83E5EABA3}" type="presParOf" srcId="{18B21A0A-8406-4B35-B5F2-196B715E1E69}" destId="{67CB54D1-8693-489D-B70B-DE07A67A3688}" srcOrd="0" destOrd="0" presId="urn:microsoft.com/office/officeart/2005/8/layout/list1"/>
    <dgm:cxn modelId="{1C30A0D8-E2B5-427D-894A-BFD82AEE0164}" type="presParOf" srcId="{18B21A0A-8406-4B35-B5F2-196B715E1E69}" destId="{AE32FA45-79E7-4A24-8356-8E2A42D0F8A8}" srcOrd="1" destOrd="0" presId="urn:microsoft.com/office/officeart/2005/8/layout/list1"/>
    <dgm:cxn modelId="{4488787D-3E95-4DE7-967C-7596EEDE3F7F}" type="presParOf" srcId="{EDFFE3AE-6121-47CB-8F4C-3E8C55783079}" destId="{B1B27FD4-B2C9-4933-BBD8-A4DBD83CCD73}" srcOrd="1" destOrd="0" presId="urn:microsoft.com/office/officeart/2005/8/layout/list1"/>
    <dgm:cxn modelId="{7D92B6D3-E025-4156-8E93-47F3EEDACC51}" type="presParOf" srcId="{EDFFE3AE-6121-47CB-8F4C-3E8C55783079}" destId="{6968805C-1181-4824-8F5B-489C792EB54B}" srcOrd="2" destOrd="0" presId="urn:microsoft.com/office/officeart/2005/8/layout/list1"/>
    <dgm:cxn modelId="{4F697261-E749-4728-882E-9B435625E0D8}" type="presParOf" srcId="{EDFFE3AE-6121-47CB-8F4C-3E8C55783079}" destId="{912A1E7F-FD16-49BF-8CEF-607A1233FF99}" srcOrd="3" destOrd="0" presId="urn:microsoft.com/office/officeart/2005/8/layout/list1"/>
    <dgm:cxn modelId="{FD1376FA-96EE-419B-A9FB-C6743A1817AB}" type="presParOf" srcId="{EDFFE3AE-6121-47CB-8F4C-3E8C55783079}" destId="{14E39658-9DAC-4792-A7C7-CB157928D817}" srcOrd="4" destOrd="0" presId="urn:microsoft.com/office/officeart/2005/8/layout/list1"/>
    <dgm:cxn modelId="{E2C088BF-BED1-4E45-9B2E-67E24EDDC57F}" type="presParOf" srcId="{14E39658-9DAC-4792-A7C7-CB157928D817}" destId="{2F677282-B1C3-4095-9825-54F06E425225}" srcOrd="0" destOrd="0" presId="urn:microsoft.com/office/officeart/2005/8/layout/list1"/>
    <dgm:cxn modelId="{3C0DD203-A541-4ADF-B630-C7E9C53AE9B5}" type="presParOf" srcId="{14E39658-9DAC-4792-A7C7-CB157928D817}" destId="{C60D531B-4BA0-4883-A509-970BD7F67133}" srcOrd="1" destOrd="0" presId="urn:microsoft.com/office/officeart/2005/8/layout/list1"/>
    <dgm:cxn modelId="{7E0E4AA7-1D98-4967-969F-846D720962F8}" type="presParOf" srcId="{EDFFE3AE-6121-47CB-8F4C-3E8C55783079}" destId="{5BE26826-EBAB-4CDD-83CE-FD405B3684FF}" srcOrd="5" destOrd="0" presId="urn:microsoft.com/office/officeart/2005/8/layout/list1"/>
    <dgm:cxn modelId="{5E3F3382-71A8-425C-98FB-7C6A4E705C50}" type="presParOf" srcId="{EDFFE3AE-6121-47CB-8F4C-3E8C55783079}" destId="{ADB9F824-F9CA-49D1-A58A-EE558B83308B}" srcOrd="6" destOrd="0" presId="urn:microsoft.com/office/officeart/2005/8/layout/list1"/>
    <dgm:cxn modelId="{FF180AEB-B00D-4A22-91BB-0BD43662D737}" type="presParOf" srcId="{EDFFE3AE-6121-47CB-8F4C-3E8C55783079}" destId="{5DE181D6-F6E3-4E1E-A56B-028481BBE6C5}" srcOrd="7" destOrd="0" presId="urn:microsoft.com/office/officeart/2005/8/layout/list1"/>
    <dgm:cxn modelId="{96E40175-3B99-425B-99BB-2FF8DC2D6520}" type="presParOf" srcId="{EDFFE3AE-6121-47CB-8F4C-3E8C55783079}" destId="{D698D944-EF68-42C9-ADCC-30D9EE586071}" srcOrd="8" destOrd="0" presId="urn:microsoft.com/office/officeart/2005/8/layout/list1"/>
    <dgm:cxn modelId="{B47B22BE-8AEF-4C9A-9C2F-31BDDBDD7492}" type="presParOf" srcId="{D698D944-EF68-42C9-ADCC-30D9EE586071}" destId="{98C6384B-001C-4736-9DEB-E41C70580E32}" srcOrd="0" destOrd="0" presId="urn:microsoft.com/office/officeart/2005/8/layout/list1"/>
    <dgm:cxn modelId="{71A0CE6F-D058-4323-A81D-76A520DBB032}" type="presParOf" srcId="{D698D944-EF68-42C9-ADCC-30D9EE586071}" destId="{C4C07164-3718-42D2-A2D7-98B412B5AF34}" srcOrd="1" destOrd="0" presId="urn:microsoft.com/office/officeart/2005/8/layout/list1"/>
    <dgm:cxn modelId="{5ECF2F45-43AF-4DE7-840B-53676ABB8DC0}" type="presParOf" srcId="{EDFFE3AE-6121-47CB-8F4C-3E8C55783079}" destId="{6AB46AEC-DB7A-4A3C-B6B6-059E768974AD}" srcOrd="9" destOrd="0" presId="urn:microsoft.com/office/officeart/2005/8/layout/list1"/>
    <dgm:cxn modelId="{6ED28E3D-F938-49DC-B84E-9FB06D110E51}" type="presParOf" srcId="{EDFFE3AE-6121-47CB-8F4C-3E8C55783079}" destId="{E04DA55E-1B96-485B-B67C-953DBC9D1612}" srcOrd="10" destOrd="0" presId="urn:microsoft.com/office/officeart/2005/8/layout/list1"/>
    <dgm:cxn modelId="{E2DA58B5-5C2B-4531-BA70-D873F8041379}" type="presParOf" srcId="{EDFFE3AE-6121-47CB-8F4C-3E8C55783079}" destId="{1625F942-4EA4-4829-8B4E-5F99C7F83874}" srcOrd="11" destOrd="0" presId="urn:microsoft.com/office/officeart/2005/8/layout/list1"/>
    <dgm:cxn modelId="{8AB7044D-D9CC-40C3-AC78-05606C4A0329}" type="presParOf" srcId="{EDFFE3AE-6121-47CB-8F4C-3E8C55783079}" destId="{D021ADA1-5E7C-4987-9887-1F08DB1285CE}" srcOrd="12" destOrd="0" presId="urn:microsoft.com/office/officeart/2005/8/layout/list1"/>
    <dgm:cxn modelId="{90D5141D-4A18-4951-B528-90936B8A3A3C}" type="presParOf" srcId="{D021ADA1-5E7C-4987-9887-1F08DB1285CE}" destId="{0DA70D82-108F-4270-97DC-5F325C9E09BF}" srcOrd="0" destOrd="0" presId="urn:microsoft.com/office/officeart/2005/8/layout/list1"/>
    <dgm:cxn modelId="{0F83AE5E-A7E8-48E3-B680-3CAC989BA823}" type="presParOf" srcId="{D021ADA1-5E7C-4987-9887-1F08DB1285CE}" destId="{219FB33C-0BA9-4924-A221-6C164449DEDA}" srcOrd="1" destOrd="0" presId="urn:microsoft.com/office/officeart/2005/8/layout/list1"/>
    <dgm:cxn modelId="{E9C87C2B-D8DF-46E8-B296-E141E0023E68}" type="presParOf" srcId="{EDFFE3AE-6121-47CB-8F4C-3E8C55783079}" destId="{47E4A46C-FFAE-4646-B3D5-441432C46C1D}" srcOrd="13" destOrd="0" presId="urn:microsoft.com/office/officeart/2005/8/layout/list1"/>
    <dgm:cxn modelId="{E1B98E0B-1873-4D6D-81CA-D02CF91598FB}" type="presParOf" srcId="{EDFFE3AE-6121-47CB-8F4C-3E8C55783079}" destId="{227ED031-0BD2-4B91-9E5A-64F392564E99}" srcOrd="14" destOrd="0" presId="urn:microsoft.com/office/officeart/2005/8/layout/list1"/>
    <dgm:cxn modelId="{55ECF163-6F3B-4F3F-A2BD-D5F927C7C0CB}" type="presParOf" srcId="{EDFFE3AE-6121-47CB-8F4C-3E8C55783079}" destId="{4F63E494-0765-4502-9A92-A999A2DC18EB}" srcOrd="15" destOrd="0" presId="urn:microsoft.com/office/officeart/2005/8/layout/list1"/>
    <dgm:cxn modelId="{DE41E1B1-1E22-405E-BFB8-58D5C9A29F7D}" type="presParOf" srcId="{EDFFE3AE-6121-47CB-8F4C-3E8C55783079}" destId="{87CBAA2F-D88D-4B3D-972B-B3015674B6DC}" srcOrd="16" destOrd="0" presId="urn:microsoft.com/office/officeart/2005/8/layout/list1"/>
    <dgm:cxn modelId="{BB848B82-8505-4AF6-9974-D7A706A18694}" type="presParOf" srcId="{87CBAA2F-D88D-4B3D-972B-B3015674B6DC}" destId="{D39F0FC5-FBDE-4461-88D7-C07A21B1C941}" srcOrd="0" destOrd="0" presId="urn:microsoft.com/office/officeart/2005/8/layout/list1"/>
    <dgm:cxn modelId="{FB6D44E4-B2CA-4830-A80A-AC1B8F45BA19}" type="presParOf" srcId="{87CBAA2F-D88D-4B3D-972B-B3015674B6DC}" destId="{8087B3B5-1C70-44B6-AD32-EFDCAEDAABB0}" srcOrd="1" destOrd="0" presId="urn:microsoft.com/office/officeart/2005/8/layout/list1"/>
    <dgm:cxn modelId="{8CE69B03-1A1D-487D-907E-89144C4354F0}" type="presParOf" srcId="{EDFFE3AE-6121-47CB-8F4C-3E8C55783079}" destId="{205FE75E-4A2F-48EB-96A7-821D16EF509C}" srcOrd="17" destOrd="0" presId="urn:microsoft.com/office/officeart/2005/8/layout/list1"/>
    <dgm:cxn modelId="{DC51C458-EFF5-4C1A-81DD-8A3D4B8E4F81}" type="presParOf" srcId="{EDFFE3AE-6121-47CB-8F4C-3E8C55783079}" destId="{87764D54-C0A2-4784-845C-19222B3E809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B2DC01-051A-4E75-9A2A-4055D40AE4F2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7E61F58-D82D-456A-890A-49FE83C93A65}">
      <dgm:prSet phldrT="[Текст]"/>
      <dgm:spPr/>
      <dgm:t>
        <a:bodyPr/>
        <a:lstStyle/>
        <a:p>
          <a:r>
            <a:rPr lang="ru-RU" dirty="0" smtClean="0"/>
            <a:t>Бюджетный Кодекс Российской Федерации, Федеральным законом от 06.10.2003г. № 131-ФЗ «Об общих принципах организации местного самоуправления в Российской Федерации»</a:t>
          </a:r>
          <a:endParaRPr lang="ru-RU" dirty="0"/>
        </a:p>
      </dgm:t>
    </dgm:pt>
    <dgm:pt modelId="{60EBA075-E595-46C8-9531-83A10B840FA7}" type="parTrans" cxnId="{4D28017D-4105-4AED-AEE7-6C2C52C10D01}">
      <dgm:prSet/>
      <dgm:spPr/>
      <dgm:t>
        <a:bodyPr/>
        <a:lstStyle/>
        <a:p>
          <a:endParaRPr lang="ru-RU"/>
        </a:p>
      </dgm:t>
    </dgm:pt>
    <dgm:pt modelId="{443066DA-9CA2-4316-946B-E2EAC5FD1F7B}" type="sibTrans" cxnId="{4D28017D-4105-4AED-AEE7-6C2C52C10D01}">
      <dgm:prSet/>
      <dgm:spPr/>
      <dgm:t>
        <a:bodyPr/>
        <a:lstStyle/>
        <a:p>
          <a:endParaRPr lang="ru-RU"/>
        </a:p>
      </dgm:t>
    </dgm:pt>
    <dgm:pt modelId="{897A5D3C-023F-42DE-8C76-61A3C33E91E1}">
      <dgm:prSet phldrT="[Текст]"/>
      <dgm:spPr/>
      <dgm:t>
        <a:bodyPr/>
        <a:lstStyle/>
        <a:p>
          <a:r>
            <a:rPr lang="ru-RU" dirty="0" smtClean="0"/>
            <a:t>Решение Совета депутатов сельского поселения </a:t>
          </a:r>
          <a:r>
            <a:rPr lang="ru-RU" dirty="0" err="1" smtClean="0"/>
            <a:t>Шугур</a:t>
          </a:r>
          <a:r>
            <a:rPr lang="ru-RU" dirty="0" smtClean="0"/>
            <a:t> от 11 ноября 2022 года № </a:t>
          </a:r>
          <a:r>
            <a:rPr lang="ru-RU" b="0" dirty="0" smtClean="0"/>
            <a:t>191 О внесении изменений в решение Совета депутатов сельского поселения </a:t>
          </a:r>
          <a:r>
            <a:rPr lang="ru-RU" b="0" dirty="0" err="1" smtClean="0"/>
            <a:t>Шугур</a:t>
          </a:r>
          <a:r>
            <a:rPr lang="ru-RU" b="0" dirty="0" smtClean="0"/>
            <a:t> от 6 ноября 2019 года №61 «Об утверждении Положения о бюджетном процессе в муниципальном образовании сельское поселение </a:t>
          </a:r>
          <a:r>
            <a:rPr lang="ru-RU" b="0" dirty="0" err="1" smtClean="0"/>
            <a:t>Шугур</a:t>
          </a:r>
          <a:r>
            <a:rPr lang="ru-RU" b="0" dirty="0" smtClean="0"/>
            <a:t>» (с изменениями от 30 апреля 2020 г. №86, от 30 апреля 2021 г. №145, от 30 сентября 2022 №155)</a:t>
          </a:r>
          <a:endParaRPr lang="ru-RU" b="0" dirty="0"/>
        </a:p>
      </dgm:t>
    </dgm:pt>
    <dgm:pt modelId="{9C62D232-6BEC-4A57-A999-8E6DE84774D6}" type="parTrans" cxnId="{5B2A7DF4-2D01-48FD-880F-7EBD38483865}">
      <dgm:prSet/>
      <dgm:spPr/>
      <dgm:t>
        <a:bodyPr/>
        <a:lstStyle/>
        <a:p>
          <a:endParaRPr lang="ru-RU"/>
        </a:p>
      </dgm:t>
    </dgm:pt>
    <dgm:pt modelId="{530C7954-4FD7-437A-AAB8-5ADD28B0C1F2}" type="sibTrans" cxnId="{5B2A7DF4-2D01-48FD-880F-7EBD38483865}">
      <dgm:prSet/>
      <dgm:spPr/>
      <dgm:t>
        <a:bodyPr/>
        <a:lstStyle/>
        <a:p>
          <a:endParaRPr lang="ru-RU"/>
        </a:p>
      </dgm:t>
    </dgm:pt>
    <dgm:pt modelId="{15974BDE-E6F5-4DCB-B402-874CCF487C28}">
      <dgm:prSet phldrT="[Текст]"/>
      <dgm:spPr/>
      <dgm:t>
        <a:bodyPr/>
        <a:lstStyle/>
        <a:p>
          <a:r>
            <a:rPr lang="ru-RU" dirty="0" smtClean="0"/>
            <a:t>Устав сельского поселения </a:t>
          </a:r>
          <a:r>
            <a:rPr lang="ru-RU" dirty="0" err="1" smtClean="0"/>
            <a:t>Шугур</a:t>
          </a:r>
          <a:endParaRPr lang="ru-RU" dirty="0"/>
        </a:p>
      </dgm:t>
    </dgm:pt>
    <dgm:pt modelId="{A1847039-0F98-4E68-89A5-C1E07499290B}" type="parTrans" cxnId="{DBF7E5D8-4FCD-44AF-940C-F46C9745A981}">
      <dgm:prSet/>
      <dgm:spPr/>
      <dgm:t>
        <a:bodyPr/>
        <a:lstStyle/>
        <a:p>
          <a:endParaRPr lang="ru-RU"/>
        </a:p>
      </dgm:t>
    </dgm:pt>
    <dgm:pt modelId="{0170AAE2-DF3F-44EF-9994-E2758D66A882}" type="sibTrans" cxnId="{DBF7E5D8-4FCD-44AF-940C-F46C9745A981}">
      <dgm:prSet/>
      <dgm:spPr/>
      <dgm:t>
        <a:bodyPr/>
        <a:lstStyle/>
        <a:p>
          <a:endParaRPr lang="ru-RU"/>
        </a:p>
      </dgm:t>
    </dgm:pt>
    <dgm:pt modelId="{D91777B7-DCE9-4F77-BE77-E0EBA16CE316}" type="pres">
      <dgm:prSet presAssocID="{20B2DC01-051A-4E75-9A2A-4055D40AE4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E32002-5F66-403E-92C1-D1348296C03A}" type="pres">
      <dgm:prSet presAssocID="{47E61F58-D82D-456A-890A-49FE83C93A65}" presName="parentText" presStyleLbl="node1" presStyleIdx="0" presStyleCnt="3" custScaleY="805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FE2B8-A994-4E8B-AFFE-56BA969DF992}" type="pres">
      <dgm:prSet presAssocID="{443066DA-9CA2-4316-946B-E2EAC5FD1F7B}" presName="spacer" presStyleCnt="0"/>
      <dgm:spPr/>
    </dgm:pt>
    <dgm:pt modelId="{5B4F67B8-5FB6-4553-9998-DDF731608FA2}" type="pres">
      <dgm:prSet presAssocID="{897A5D3C-023F-42DE-8C76-61A3C33E91E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0012F-89C9-4D87-A3AF-F2182995E209}" type="pres">
      <dgm:prSet presAssocID="{530C7954-4FD7-437A-AAB8-5ADD28B0C1F2}" presName="spacer" presStyleCnt="0"/>
      <dgm:spPr/>
    </dgm:pt>
    <dgm:pt modelId="{06E407FE-4DD3-4891-8A09-C651C7631915}" type="pres">
      <dgm:prSet presAssocID="{15974BDE-E6F5-4DCB-B402-874CCF487C28}" presName="parentText" presStyleLbl="node1" presStyleIdx="2" presStyleCnt="3" custScaleY="479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F7E5D8-4FCD-44AF-940C-F46C9745A981}" srcId="{20B2DC01-051A-4E75-9A2A-4055D40AE4F2}" destId="{15974BDE-E6F5-4DCB-B402-874CCF487C28}" srcOrd="2" destOrd="0" parTransId="{A1847039-0F98-4E68-89A5-C1E07499290B}" sibTransId="{0170AAE2-DF3F-44EF-9994-E2758D66A882}"/>
    <dgm:cxn modelId="{5B2A7DF4-2D01-48FD-880F-7EBD38483865}" srcId="{20B2DC01-051A-4E75-9A2A-4055D40AE4F2}" destId="{897A5D3C-023F-42DE-8C76-61A3C33E91E1}" srcOrd="1" destOrd="0" parTransId="{9C62D232-6BEC-4A57-A999-8E6DE84774D6}" sibTransId="{530C7954-4FD7-437A-AAB8-5ADD28B0C1F2}"/>
    <dgm:cxn modelId="{1088104B-D91A-4859-A086-8D17BE778876}" type="presOf" srcId="{47E61F58-D82D-456A-890A-49FE83C93A65}" destId="{52E32002-5F66-403E-92C1-D1348296C03A}" srcOrd="0" destOrd="0" presId="urn:microsoft.com/office/officeart/2005/8/layout/vList2"/>
    <dgm:cxn modelId="{D69CCDD8-F2C3-4E84-827D-FD9F0C64C20D}" type="presOf" srcId="{15974BDE-E6F5-4DCB-B402-874CCF487C28}" destId="{06E407FE-4DD3-4891-8A09-C651C7631915}" srcOrd="0" destOrd="0" presId="urn:microsoft.com/office/officeart/2005/8/layout/vList2"/>
    <dgm:cxn modelId="{7C2B7DB4-1C40-4BE1-9286-1F45239D469D}" type="presOf" srcId="{897A5D3C-023F-42DE-8C76-61A3C33E91E1}" destId="{5B4F67B8-5FB6-4553-9998-DDF731608FA2}" srcOrd="0" destOrd="0" presId="urn:microsoft.com/office/officeart/2005/8/layout/vList2"/>
    <dgm:cxn modelId="{4D28017D-4105-4AED-AEE7-6C2C52C10D01}" srcId="{20B2DC01-051A-4E75-9A2A-4055D40AE4F2}" destId="{47E61F58-D82D-456A-890A-49FE83C93A65}" srcOrd="0" destOrd="0" parTransId="{60EBA075-E595-46C8-9531-83A10B840FA7}" sibTransId="{443066DA-9CA2-4316-946B-E2EAC5FD1F7B}"/>
    <dgm:cxn modelId="{FC7A3760-67A6-4FDC-B397-FDABE67B4800}" type="presOf" srcId="{20B2DC01-051A-4E75-9A2A-4055D40AE4F2}" destId="{D91777B7-DCE9-4F77-BE77-E0EBA16CE316}" srcOrd="0" destOrd="0" presId="urn:microsoft.com/office/officeart/2005/8/layout/vList2"/>
    <dgm:cxn modelId="{8A6116C8-FC90-446F-B517-B50E634B4B28}" type="presParOf" srcId="{D91777B7-DCE9-4F77-BE77-E0EBA16CE316}" destId="{52E32002-5F66-403E-92C1-D1348296C03A}" srcOrd="0" destOrd="0" presId="urn:microsoft.com/office/officeart/2005/8/layout/vList2"/>
    <dgm:cxn modelId="{3A74122E-A00D-4534-8FD4-BD1976D88BD9}" type="presParOf" srcId="{D91777B7-DCE9-4F77-BE77-E0EBA16CE316}" destId="{F1AFE2B8-A994-4E8B-AFFE-56BA969DF992}" srcOrd="1" destOrd="0" presId="urn:microsoft.com/office/officeart/2005/8/layout/vList2"/>
    <dgm:cxn modelId="{C0A44E19-F604-4B0F-81A2-06701D095897}" type="presParOf" srcId="{D91777B7-DCE9-4F77-BE77-E0EBA16CE316}" destId="{5B4F67B8-5FB6-4553-9998-DDF731608FA2}" srcOrd="2" destOrd="0" presId="urn:microsoft.com/office/officeart/2005/8/layout/vList2"/>
    <dgm:cxn modelId="{C3DEE098-1269-4B44-A0DA-9980D3AA553B}" type="presParOf" srcId="{D91777B7-DCE9-4F77-BE77-E0EBA16CE316}" destId="{1E60012F-89C9-4D87-A3AF-F2182995E209}" srcOrd="3" destOrd="0" presId="urn:microsoft.com/office/officeart/2005/8/layout/vList2"/>
    <dgm:cxn modelId="{F9687593-F54F-435B-BC99-66F098DB8C21}" type="presParOf" srcId="{D91777B7-DCE9-4F77-BE77-E0EBA16CE316}" destId="{06E407FE-4DD3-4891-8A09-C651C76319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C08F1C-61AD-4A57-A476-9ADAE91A957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62D5C3C-8685-4797-A924-FF75EAFF74B5}">
      <dgm:prSet phldrT="[Текст]" custT="1"/>
      <dgm:spPr/>
      <dgm:t>
        <a:bodyPr/>
        <a:lstStyle/>
        <a:p>
          <a:r>
            <a:rPr lang="ru-RU" sz="1800" b="1" dirty="0" smtClean="0"/>
            <a:t>Указы Президента Российской Федерации от 7 мая 2012 года</a:t>
          </a:r>
          <a:endParaRPr lang="ru-RU" sz="1800" b="1" dirty="0"/>
        </a:p>
      </dgm:t>
    </dgm:pt>
    <dgm:pt modelId="{6E847A07-EFF7-4C3D-8236-C2BFBCA8194D}" type="parTrans" cxnId="{3909D00B-4ECC-416C-A5FC-2FA9E001A243}">
      <dgm:prSet/>
      <dgm:spPr/>
      <dgm:t>
        <a:bodyPr/>
        <a:lstStyle/>
        <a:p>
          <a:endParaRPr lang="ru-RU"/>
        </a:p>
      </dgm:t>
    </dgm:pt>
    <dgm:pt modelId="{8886B623-648F-4EC5-B7D1-9194EFE4E113}" type="sibTrans" cxnId="{3909D00B-4ECC-416C-A5FC-2FA9E001A243}">
      <dgm:prSet/>
      <dgm:spPr/>
      <dgm:t>
        <a:bodyPr/>
        <a:lstStyle/>
        <a:p>
          <a:endParaRPr lang="ru-RU"/>
        </a:p>
      </dgm:t>
    </dgm:pt>
    <dgm:pt modelId="{BE51E64A-BE3F-45B7-AE78-52817B55CB13}">
      <dgm:prSet phldrT="[Текст]" custT="1"/>
      <dgm:spPr/>
      <dgm:t>
        <a:bodyPr/>
        <a:lstStyle/>
        <a:p>
          <a:r>
            <a:rPr lang="ru-RU" sz="1800" b="1" dirty="0" smtClean="0"/>
            <a:t>Прогноз социально-экономического развития муниципального образования сельское поселение </a:t>
          </a:r>
          <a:r>
            <a:rPr lang="ru-RU" sz="1800" b="1" dirty="0" err="1" smtClean="0"/>
            <a:t>Шугур</a:t>
          </a:r>
          <a:r>
            <a:rPr lang="ru-RU" sz="1800" b="1" dirty="0" smtClean="0"/>
            <a:t> на </a:t>
          </a:r>
          <a:r>
            <a:rPr lang="ru-RU" sz="1800" b="1" dirty="0" smtClean="0"/>
            <a:t>2023 </a:t>
          </a:r>
          <a:r>
            <a:rPr lang="ru-RU" sz="1800" b="1" dirty="0" smtClean="0"/>
            <a:t>год и плановый период </a:t>
          </a:r>
          <a:r>
            <a:rPr lang="ru-RU" sz="1800" b="1" dirty="0" smtClean="0"/>
            <a:t>2023 </a:t>
          </a:r>
          <a:r>
            <a:rPr lang="ru-RU" sz="1800" b="1" dirty="0" smtClean="0"/>
            <a:t>и </a:t>
          </a:r>
          <a:r>
            <a:rPr lang="ru-RU" sz="1800" b="1" dirty="0" smtClean="0"/>
            <a:t>2024 </a:t>
          </a:r>
          <a:r>
            <a:rPr lang="ru-RU" sz="1800" b="1" dirty="0" smtClean="0"/>
            <a:t>годов</a:t>
          </a:r>
          <a:endParaRPr lang="ru-RU" sz="1800" b="1" dirty="0"/>
        </a:p>
      </dgm:t>
    </dgm:pt>
    <dgm:pt modelId="{767B4ED1-CE89-47F3-826C-69B0BFBEEF62}" type="parTrans" cxnId="{DC3D757C-282C-400C-8E46-50FE3BAA8B39}">
      <dgm:prSet/>
      <dgm:spPr/>
      <dgm:t>
        <a:bodyPr/>
        <a:lstStyle/>
        <a:p>
          <a:endParaRPr lang="ru-RU"/>
        </a:p>
      </dgm:t>
    </dgm:pt>
    <dgm:pt modelId="{EBD1230E-864F-40D0-BD0F-211F281512AA}" type="sibTrans" cxnId="{DC3D757C-282C-400C-8E46-50FE3BAA8B39}">
      <dgm:prSet/>
      <dgm:spPr/>
      <dgm:t>
        <a:bodyPr/>
        <a:lstStyle/>
        <a:p>
          <a:endParaRPr lang="ru-RU"/>
        </a:p>
      </dgm:t>
    </dgm:pt>
    <dgm:pt modelId="{C38B5D45-CE05-4030-A4B8-0AE3C041D011}">
      <dgm:prSet phldrT="[Текст]" custT="1"/>
      <dgm:spPr/>
      <dgm:t>
        <a:bodyPr/>
        <a:lstStyle/>
        <a:p>
          <a:r>
            <a:rPr lang="ru-RU" sz="1800" b="1" dirty="0" smtClean="0"/>
            <a:t>Муниципальные программы</a:t>
          </a:r>
          <a:endParaRPr lang="ru-RU" sz="1800" b="1" dirty="0"/>
        </a:p>
      </dgm:t>
    </dgm:pt>
    <dgm:pt modelId="{07E95083-95B2-4751-9138-36C368019C68}" type="parTrans" cxnId="{AD254D82-A0B2-4CE5-A495-B20933E3CE69}">
      <dgm:prSet/>
      <dgm:spPr/>
      <dgm:t>
        <a:bodyPr/>
        <a:lstStyle/>
        <a:p>
          <a:endParaRPr lang="ru-RU"/>
        </a:p>
      </dgm:t>
    </dgm:pt>
    <dgm:pt modelId="{7ED86835-5B5E-47FA-9B90-4EB874304BCC}" type="sibTrans" cxnId="{AD254D82-A0B2-4CE5-A495-B20933E3CE69}">
      <dgm:prSet/>
      <dgm:spPr/>
      <dgm:t>
        <a:bodyPr/>
        <a:lstStyle/>
        <a:p>
          <a:endParaRPr lang="ru-RU"/>
        </a:p>
      </dgm:t>
    </dgm:pt>
    <dgm:pt modelId="{DAC3EA18-C53F-47FD-9CCD-BA3CC9510059}">
      <dgm:prSet phldrT="[Текст]" custT="1"/>
      <dgm:spPr/>
      <dgm:t>
        <a:bodyPr/>
        <a:lstStyle/>
        <a:p>
          <a:r>
            <a:rPr lang="ru-RU" sz="1800" b="1" dirty="0" smtClean="0"/>
            <a:t>Основные направления бюджетной и налоговой политики муниципального образования сельское поселение </a:t>
          </a:r>
          <a:r>
            <a:rPr lang="ru-RU" sz="1800" b="1" dirty="0" err="1" smtClean="0"/>
            <a:t>Шугур</a:t>
          </a:r>
          <a:r>
            <a:rPr lang="ru-RU" sz="1800" b="1" dirty="0" smtClean="0"/>
            <a:t> на </a:t>
          </a:r>
          <a:r>
            <a:rPr lang="ru-RU" sz="1800" b="1" dirty="0" smtClean="0"/>
            <a:t>2023 </a:t>
          </a:r>
          <a:r>
            <a:rPr lang="ru-RU" sz="1800" b="1" dirty="0" smtClean="0"/>
            <a:t>год и на плановый период </a:t>
          </a:r>
          <a:r>
            <a:rPr lang="ru-RU" sz="1800" b="1" dirty="0" smtClean="0"/>
            <a:t>2024 </a:t>
          </a:r>
          <a:r>
            <a:rPr lang="ru-RU" sz="1800" b="1" dirty="0" smtClean="0"/>
            <a:t>и </a:t>
          </a:r>
          <a:r>
            <a:rPr lang="ru-RU" sz="1800" b="1" dirty="0" smtClean="0"/>
            <a:t>2025 </a:t>
          </a:r>
          <a:r>
            <a:rPr lang="ru-RU" sz="1800" b="1" dirty="0" smtClean="0"/>
            <a:t>года</a:t>
          </a:r>
          <a:endParaRPr lang="ru-RU" sz="1800" b="1" dirty="0"/>
        </a:p>
      </dgm:t>
    </dgm:pt>
    <dgm:pt modelId="{0844F2F6-2986-470E-84BB-F38017ECDF1E}" type="parTrans" cxnId="{F9266621-125E-49F7-90CE-09DD8667DB1D}">
      <dgm:prSet/>
      <dgm:spPr/>
      <dgm:t>
        <a:bodyPr/>
        <a:lstStyle/>
        <a:p>
          <a:endParaRPr lang="ru-RU"/>
        </a:p>
      </dgm:t>
    </dgm:pt>
    <dgm:pt modelId="{1FE15E6E-E1A2-4331-962D-26B4AFA5237E}" type="sibTrans" cxnId="{F9266621-125E-49F7-90CE-09DD8667DB1D}">
      <dgm:prSet/>
      <dgm:spPr/>
      <dgm:t>
        <a:bodyPr/>
        <a:lstStyle/>
        <a:p>
          <a:endParaRPr lang="ru-RU"/>
        </a:p>
      </dgm:t>
    </dgm:pt>
    <dgm:pt modelId="{EA69E481-FCE0-474C-9F24-A09C2379D709}" type="pres">
      <dgm:prSet presAssocID="{38C08F1C-61AD-4A57-A476-9ADAE91A95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9B6F97-E04D-44A3-A054-7A069279E6E7}" type="pres">
      <dgm:prSet presAssocID="{C62D5C3C-8685-4797-A924-FF75EAFF74B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B9133-AEA7-4667-B262-5B777B48DD7A}" type="pres">
      <dgm:prSet presAssocID="{8886B623-648F-4EC5-B7D1-9194EFE4E113}" presName="spacer" presStyleCnt="0"/>
      <dgm:spPr/>
    </dgm:pt>
    <dgm:pt modelId="{5529B024-7AAC-4B37-A2BD-55138091917A}" type="pres">
      <dgm:prSet presAssocID="{BE51E64A-BE3F-45B7-AE78-52817B55CB1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2DE01-6C63-4991-97AC-5F565A68ABFF}" type="pres">
      <dgm:prSet presAssocID="{EBD1230E-864F-40D0-BD0F-211F281512AA}" presName="spacer" presStyleCnt="0"/>
      <dgm:spPr/>
    </dgm:pt>
    <dgm:pt modelId="{FDADE4CF-4F7A-4D06-B515-69AEBE8BAFD6}" type="pres">
      <dgm:prSet presAssocID="{C38B5D45-CE05-4030-A4B8-0AE3C041D011}" presName="parentText" presStyleLbl="node1" presStyleIdx="2" presStyleCnt="4" custScaleY="555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F3CF5-2DE0-42EA-97D7-6A74E8C99B53}" type="pres">
      <dgm:prSet presAssocID="{7ED86835-5B5E-47FA-9B90-4EB874304BCC}" presName="spacer" presStyleCnt="0"/>
      <dgm:spPr/>
    </dgm:pt>
    <dgm:pt modelId="{F885E7FB-BA83-4E3D-B533-FECDD3F3EB26}" type="pres">
      <dgm:prSet presAssocID="{DAC3EA18-C53F-47FD-9CCD-BA3CC951005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09D00B-4ECC-416C-A5FC-2FA9E001A243}" srcId="{38C08F1C-61AD-4A57-A476-9ADAE91A9571}" destId="{C62D5C3C-8685-4797-A924-FF75EAFF74B5}" srcOrd="0" destOrd="0" parTransId="{6E847A07-EFF7-4C3D-8236-C2BFBCA8194D}" sibTransId="{8886B623-648F-4EC5-B7D1-9194EFE4E113}"/>
    <dgm:cxn modelId="{2B71B49E-7F4F-43FB-9DB5-2DA73F35BECA}" type="presOf" srcId="{DAC3EA18-C53F-47FD-9CCD-BA3CC9510059}" destId="{F885E7FB-BA83-4E3D-B533-FECDD3F3EB26}" srcOrd="0" destOrd="0" presId="urn:microsoft.com/office/officeart/2005/8/layout/vList2"/>
    <dgm:cxn modelId="{A19BDBB6-2F2D-492A-96A5-8DC2139EB41C}" type="presOf" srcId="{C62D5C3C-8685-4797-A924-FF75EAFF74B5}" destId="{339B6F97-E04D-44A3-A054-7A069279E6E7}" srcOrd="0" destOrd="0" presId="urn:microsoft.com/office/officeart/2005/8/layout/vList2"/>
    <dgm:cxn modelId="{AD254D82-A0B2-4CE5-A495-B20933E3CE69}" srcId="{38C08F1C-61AD-4A57-A476-9ADAE91A9571}" destId="{C38B5D45-CE05-4030-A4B8-0AE3C041D011}" srcOrd="2" destOrd="0" parTransId="{07E95083-95B2-4751-9138-36C368019C68}" sibTransId="{7ED86835-5B5E-47FA-9B90-4EB874304BCC}"/>
    <dgm:cxn modelId="{A3E2C1DA-A0A8-4C09-BF6D-2E0CB3B8D55F}" type="presOf" srcId="{38C08F1C-61AD-4A57-A476-9ADAE91A9571}" destId="{EA69E481-FCE0-474C-9F24-A09C2379D709}" srcOrd="0" destOrd="0" presId="urn:microsoft.com/office/officeart/2005/8/layout/vList2"/>
    <dgm:cxn modelId="{8451839E-D292-4F6F-8B1E-4C06F1C574CB}" type="presOf" srcId="{BE51E64A-BE3F-45B7-AE78-52817B55CB13}" destId="{5529B024-7AAC-4B37-A2BD-55138091917A}" srcOrd="0" destOrd="0" presId="urn:microsoft.com/office/officeart/2005/8/layout/vList2"/>
    <dgm:cxn modelId="{5EF5DAA2-D27D-4CE4-8720-D713215AD5EF}" type="presOf" srcId="{C38B5D45-CE05-4030-A4B8-0AE3C041D011}" destId="{FDADE4CF-4F7A-4D06-B515-69AEBE8BAFD6}" srcOrd="0" destOrd="0" presId="urn:microsoft.com/office/officeart/2005/8/layout/vList2"/>
    <dgm:cxn modelId="{DC3D757C-282C-400C-8E46-50FE3BAA8B39}" srcId="{38C08F1C-61AD-4A57-A476-9ADAE91A9571}" destId="{BE51E64A-BE3F-45B7-AE78-52817B55CB13}" srcOrd="1" destOrd="0" parTransId="{767B4ED1-CE89-47F3-826C-69B0BFBEEF62}" sibTransId="{EBD1230E-864F-40D0-BD0F-211F281512AA}"/>
    <dgm:cxn modelId="{F9266621-125E-49F7-90CE-09DD8667DB1D}" srcId="{38C08F1C-61AD-4A57-A476-9ADAE91A9571}" destId="{DAC3EA18-C53F-47FD-9CCD-BA3CC9510059}" srcOrd="3" destOrd="0" parTransId="{0844F2F6-2986-470E-84BB-F38017ECDF1E}" sibTransId="{1FE15E6E-E1A2-4331-962D-26B4AFA5237E}"/>
    <dgm:cxn modelId="{B08D4AD9-1A77-4CC3-8FB2-3702660094FE}" type="presParOf" srcId="{EA69E481-FCE0-474C-9F24-A09C2379D709}" destId="{339B6F97-E04D-44A3-A054-7A069279E6E7}" srcOrd="0" destOrd="0" presId="urn:microsoft.com/office/officeart/2005/8/layout/vList2"/>
    <dgm:cxn modelId="{D1239CCD-8B2D-4FE3-9E33-356368B89D58}" type="presParOf" srcId="{EA69E481-FCE0-474C-9F24-A09C2379D709}" destId="{FDAB9133-AEA7-4667-B262-5B777B48DD7A}" srcOrd="1" destOrd="0" presId="urn:microsoft.com/office/officeart/2005/8/layout/vList2"/>
    <dgm:cxn modelId="{F121FE71-3D1E-4EEF-907C-2AE26C60D20B}" type="presParOf" srcId="{EA69E481-FCE0-474C-9F24-A09C2379D709}" destId="{5529B024-7AAC-4B37-A2BD-55138091917A}" srcOrd="2" destOrd="0" presId="urn:microsoft.com/office/officeart/2005/8/layout/vList2"/>
    <dgm:cxn modelId="{1C4DB5FD-8AAF-4F10-91E3-C5F24648EBE4}" type="presParOf" srcId="{EA69E481-FCE0-474C-9F24-A09C2379D709}" destId="{8BC2DE01-6C63-4991-97AC-5F565A68ABFF}" srcOrd="3" destOrd="0" presId="urn:microsoft.com/office/officeart/2005/8/layout/vList2"/>
    <dgm:cxn modelId="{0CEC3627-8351-41F5-853F-450F82ABE70D}" type="presParOf" srcId="{EA69E481-FCE0-474C-9F24-A09C2379D709}" destId="{FDADE4CF-4F7A-4D06-B515-69AEBE8BAFD6}" srcOrd="4" destOrd="0" presId="urn:microsoft.com/office/officeart/2005/8/layout/vList2"/>
    <dgm:cxn modelId="{F9EE355C-6C06-4EB5-8D9E-E30CC0C1CC69}" type="presParOf" srcId="{EA69E481-FCE0-474C-9F24-A09C2379D709}" destId="{185F3CF5-2DE0-42EA-97D7-6A74E8C99B53}" srcOrd="5" destOrd="0" presId="urn:microsoft.com/office/officeart/2005/8/layout/vList2"/>
    <dgm:cxn modelId="{264EEB82-C17C-436D-9116-B3C3EE5D76C5}" type="presParOf" srcId="{EA69E481-FCE0-474C-9F24-A09C2379D709}" destId="{F885E7FB-BA83-4E3D-B533-FECDD3F3EB2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61A7AA-834A-4367-8BE0-0BEB0A17B71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556EA1-D4D8-4946-AE87-7CCD14E88433}">
      <dgm:prSet phldrT="[Текст]"/>
      <dgm:spPr/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68761521-1519-4835-AC9E-E07F9417FEB3}" type="parTrans" cxnId="{303220B0-186B-4A0E-B20D-1AF842A6960D}">
      <dgm:prSet/>
      <dgm:spPr/>
      <dgm:t>
        <a:bodyPr/>
        <a:lstStyle/>
        <a:p>
          <a:endParaRPr lang="ru-RU"/>
        </a:p>
      </dgm:t>
    </dgm:pt>
    <dgm:pt modelId="{8A9FF4EC-ADCC-4048-9475-8FEB4429539E}" type="sibTrans" cxnId="{303220B0-186B-4A0E-B20D-1AF842A6960D}">
      <dgm:prSet/>
      <dgm:spPr/>
      <dgm:t>
        <a:bodyPr/>
        <a:lstStyle/>
        <a:p>
          <a:endParaRPr lang="ru-RU"/>
        </a:p>
      </dgm:t>
    </dgm:pt>
    <dgm:pt modelId="{150D055F-91E4-4D58-8E81-72B310297D5E}">
      <dgm:prSet phldrT="[Текст]" custT="1"/>
      <dgm:spPr/>
      <dgm:t>
        <a:bodyPr/>
        <a:lstStyle/>
        <a:p>
          <a:r>
            <a:rPr lang="ru-RU" sz="1400" dirty="0" smtClean="0"/>
            <a:t>32 352 542,50</a:t>
          </a:r>
          <a:endParaRPr lang="ru-RU" sz="1400" dirty="0"/>
        </a:p>
      </dgm:t>
    </dgm:pt>
    <dgm:pt modelId="{3A32732F-233F-4559-AFBE-71BB6172991A}" type="parTrans" cxnId="{18ACE362-85C0-498D-B647-FF83DD0CF009}">
      <dgm:prSet/>
      <dgm:spPr/>
      <dgm:t>
        <a:bodyPr/>
        <a:lstStyle/>
        <a:p>
          <a:endParaRPr lang="ru-RU"/>
        </a:p>
      </dgm:t>
    </dgm:pt>
    <dgm:pt modelId="{97DAE9A2-3CAC-4706-8A6D-8EF9873D347F}" type="sibTrans" cxnId="{18ACE362-85C0-498D-B647-FF83DD0CF009}">
      <dgm:prSet/>
      <dgm:spPr/>
      <dgm:t>
        <a:bodyPr/>
        <a:lstStyle/>
        <a:p>
          <a:endParaRPr lang="ru-RU"/>
        </a:p>
      </dgm:t>
    </dgm:pt>
    <dgm:pt modelId="{4C10A172-6F85-4A47-B07D-51065FBE18ED}">
      <dgm:prSet phldrT="[Текст]"/>
      <dgm:spPr/>
      <dgm:t>
        <a:bodyPr/>
        <a:lstStyle/>
        <a:p>
          <a:r>
            <a:rPr lang="ru-RU" dirty="0" smtClean="0"/>
            <a:t>31 132 745,98</a:t>
          </a:r>
        </a:p>
      </dgm:t>
    </dgm:pt>
    <dgm:pt modelId="{B7ABDED8-F051-49BA-8167-B8C1A97BD025}" type="parTrans" cxnId="{18B61CCE-C960-4A97-BB76-6F30A5587CA0}">
      <dgm:prSet/>
      <dgm:spPr/>
      <dgm:t>
        <a:bodyPr/>
        <a:lstStyle/>
        <a:p>
          <a:endParaRPr lang="ru-RU"/>
        </a:p>
      </dgm:t>
    </dgm:pt>
    <dgm:pt modelId="{E2BF4027-D172-4E78-BE29-2502ECFE494F}" type="sibTrans" cxnId="{18B61CCE-C960-4A97-BB76-6F30A5587CA0}">
      <dgm:prSet/>
      <dgm:spPr/>
      <dgm:t>
        <a:bodyPr/>
        <a:lstStyle/>
        <a:p>
          <a:endParaRPr lang="ru-RU"/>
        </a:p>
      </dgm:t>
    </dgm:pt>
    <dgm:pt modelId="{9438EE83-2F0E-43C9-B297-0BA156269ACF}">
      <dgm:prSet phldrT="[Текст]"/>
      <dgm:spPr/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CBEDE3B7-A048-4577-ABB8-823A7ED89AFF}" type="parTrans" cxnId="{B692D4C8-53AE-4171-8AA1-25B63D749966}">
      <dgm:prSet/>
      <dgm:spPr/>
      <dgm:t>
        <a:bodyPr/>
        <a:lstStyle/>
        <a:p>
          <a:endParaRPr lang="ru-RU"/>
        </a:p>
      </dgm:t>
    </dgm:pt>
    <dgm:pt modelId="{5F9E480C-A07F-4E89-A160-6FA85877088F}" type="sibTrans" cxnId="{B692D4C8-53AE-4171-8AA1-25B63D749966}">
      <dgm:prSet/>
      <dgm:spPr/>
      <dgm:t>
        <a:bodyPr/>
        <a:lstStyle/>
        <a:p>
          <a:endParaRPr lang="ru-RU"/>
        </a:p>
      </dgm:t>
    </dgm:pt>
    <dgm:pt modelId="{C8B34A08-F36A-40E5-A237-A56F00704240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32 352 542,50</a:t>
          </a:r>
          <a:endParaRPr lang="ru-RU" dirty="0"/>
        </a:p>
      </dgm:t>
    </dgm:pt>
    <dgm:pt modelId="{F42143BC-BFB2-4108-919E-24E04016AB55}" type="parTrans" cxnId="{4C8B2C23-8506-4332-A1A7-237A1C8349C7}">
      <dgm:prSet/>
      <dgm:spPr/>
      <dgm:t>
        <a:bodyPr/>
        <a:lstStyle/>
        <a:p>
          <a:endParaRPr lang="ru-RU"/>
        </a:p>
      </dgm:t>
    </dgm:pt>
    <dgm:pt modelId="{C3683C6A-2BBB-4E33-87A1-9F8399AF75DB}" type="sibTrans" cxnId="{4C8B2C23-8506-4332-A1A7-237A1C8349C7}">
      <dgm:prSet/>
      <dgm:spPr/>
      <dgm:t>
        <a:bodyPr/>
        <a:lstStyle/>
        <a:p>
          <a:endParaRPr lang="ru-RU"/>
        </a:p>
      </dgm:t>
    </dgm:pt>
    <dgm:pt modelId="{9E0D9F97-4386-40FB-83F0-AFFB599E84AA}">
      <dgm:prSet phldrT="[Текст]"/>
      <dgm:spPr/>
      <dgm:t>
        <a:bodyPr/>
        <a:lstStyle/>
        <a:p>
          <a:r>
            <a:rPr lang="ru-RU" dirty="0" smtClean="0"/>
            <a:t>31 131 745,98</a:t>
          </a:r>
          <a:endParaRPr lang="ru-RU" dirty="0"/>
        </a:p>
      </dgm:t>
    </dgm:pt>
    <dgm:pt modelId="{A4E84F8F-490B-4807-87B7-41C2C0099987}" type="parTrans" cxnId="{A31F9396-23ED-4316-A81C-4801A08B446B}">
      <dgm:prSet/>
      <dgm:spPr/>
      <dgm:t>
        <a:bodyPr/>
        <a:lstStyle/>
        <a:p>
          <a:endParaRPr lang="ru-RU"/>
        </a:p>
      </dgm:t>
    </dgm:pt>
    <dgm:pt modelId="{1943024F-E986-4945-847D-1D4F93AA80E7}" type="sibTrans" cxnId="{A31F9396-23ED-4316-A81C-4801A08B446B}">
      <dgm:prSet/>
      <dgm:spPr/>
      <dgm:t>
        <a:bodyPr/>
        <a:lstStyle/>
        <a:p>
          <a:endParaRPr lang="ru-RU"/>
        </a:p>
      </dgm:t>
    </dgm:pt>
    <dgm:pt modelId="{8C62F947-DD8F-4998-91F7-DA0FC9627223}">
      <dgm:prSet phldrT="[Текст]"/>
      <dgm:spPr/>
      <dgm:t>
        <a:bodyPr/>
        <a:lstStyle/>
        <a:p>
          <a:r>
            <a:rPr lang="ru-RU" dirty="0" smtClean="0"/>
            <a:t>Источники</a:t>
          </a:r>
          <a:endParaRPr lang="ru-RU" dirty="0"/>
        </a:p>
      </dgm:t>
    </dgm:pt>
    <dgm:pt modelId="{5577E5A8-A2A1-4890-9DF1-C94EDADC195C}" type="parTrans" cxnId="{DD4B3C6F-6688-45C6-B160-C709130E2BCC}">
      <dgm:prSet/>
      <dgm:spPr/>
      <dgm:t>
        <a:bodyPr/>
        <a:lstStyle/>
        <a:p>
          <a:endParaRPr lang="ru-RU"/>
        </a:p>
      </dgm:t>
    </dgm:pt>
    <dgm:pt modelId="{F1A3016B-619A-47AC-B0B5-2A6E08F03525}" type="sibTrans" cxnId="{DD4B3C6F-6688-45C6-B160-C709130E2BCC}">
      <dgm:prSet/>
      <dgm:spPr/>
      <dgm:t>
        <a:bodyPr/>
        <a:lstStyle/>
        <a:p>
          <a:endParaRPr lang="ru-RU"/>
        </a:p>
      </dgm:t>
    </dgm:pt>
    <dgm:pt modelId="{0CFE5172-59E8-4F13-BDC5-3490DB01FA42}">
      <dgm:prSet phldrT="[Текст]" custT="1"/>
      <dgm:spPr/>
      <dgm:t>
        <a:bodyPr/>
        <a:lstStyle/>
        <a:p>
          <a:r>
            <a:rPr lang="ru-RU" sz="1600" dirty="0" smtClean="0"/>
            <a:t>-</a:t>
          </a:r>
          <a:endParaRPr lang="ru-RU" sz="1600" dirty="0"/>
        </a:p>
      </dgm:t>
    </dgm:pt>
    <dgm:pt modelId="{4725701F-39EC-4D27-B928-D4E6255F87F9}" type="parTrans" cxnId="{BD055425-D42F-4D80-84CC-121745FA7B45}">
      <dgm:prSet/>
      <dgm:spPr/>
      <dgm:t>
        <a:bodyPr/>
        <a:lstStyle/>
        <a:p>
          <a:endParaRPr lang="ru-RU"/>
        </a:p>
      </dgm:t>
    </dgm:pt>
    <dgm:pt modelId="{1F027AE8-7E07-46CF-8CB8-D88FB6B8AD28}" type="sibTrans" cxnId="{BD055425-D42F-4D80-84CC-121745FA7B45}">
      <dgm:prSet/>
      <dgm:spPr/>
      <dgm:t>
        <a:bodyPr/>
        <a:lstStyle/>
        <a:p>
          <a:endParaRPr lang="ru-RU"/>
        </a:p>
      </dgm:t>
    </dgm:pt>
    <dgm:pt modelId="{519B4D2D-1D04-420A-8CFA-16AC0C7F754F}">
      <dgm:prSet phldrT="[Текст]" custT="1"/>
      <dgm:spPr/>
      <dgm:t>
        <a:bodyPr/>
        <a:lstStyle/>
        <a:p>
          <a:r>
            <a:rPr lang="ru-RU" sz="1600" dirty="0" smtClean="0"/>
            <a:t>-</a:t>
          </a:r>
          <a:endParaRPr lang="ru-RU" sz="1600" dirty="0"/>
        </a:p>
      </dgm:t>
    </dgm:pt>
    <dgm:pt modelId="{1E911005-C9ED-4F80-A84F-45FE61F4F56E}" type="parTrans" cxnId="{BD7B46AE-E71D-4E17-9CE1-DCF1656ED7E6}">
      <dgm:prSet/>
      <dgm:spPr/>
      <dgm:t>
        <a:bodyPr/>
        <a:lstStyle/>
        <a:p>
          <a:endParaRPr lang="ru-RU"/>
        </a:p>
      </dgm:t>
    </dgm:pt>
    <dgm:pt modelId="{C446C0C4-DBA5-4C79-9A24-7B3362DA4EE2}" type="sibTrans" cxnId="{BD7B46AE-E71D-4E17-9CE1-DCF1656ED7E6}">
      <dgm:prSet/>
      <dgm:spPr/>
      <dgm:t>
        <a:bodyPr/>
        <a:lstStyle/>
        <a:p>
          <a:endParaRPr lang="ru-RU"/>
        </a:p>
      </dgm:t>
    </dgm:pt>
    <dgm:pt modelId="{F03BC482-70AD-4F79-9C43-EBC098FDF373}">
      <dgm:prSet phldrT="[Текст]"/>
      <dgm:spPr/>
      <dgm:t>
        <a:bodyPr/>
        <a:lstStyle/>
        <a:p>
          <a:r>
            <a:rPr lang="ru-RU" dirty="0" smtClean="0"/>
            <a:t>31 680 872,56</a:t>
          </a:r>
        </a:p>
        <a:p>
          <a:endParaRPr lang="ru-RU" dirty="0"/>
        </a:p>
      </dgm:t>
    </dgm:pt>
    <dgm:pt modelId="{ABC19F8A-5C4F-480D-8E94-7A9012D30616}" type="parTrans" cxnId="{A83DA1D9-29D1-43EA-BFF0-9A0F2F3EBBEE}">
      <dgm:prSet/>
      <dgm:spPr/>
      <dgm:t>
        <a:bodyPr/>
        <a:lstStyle/>
        <a:p>
          <a:endParaRPr lang="ru-RU"/>
        </a:p>
      </dgm:t>
    </dgm:pt>
    <dgm:pt modelId="{B480F9E8-8AA6-4BD8-950B-CC0B0A378953}" type="sibTrans" cxnId="{A83DA1D9-29D1-43EA-BFF0-9A0F2F3EBBEE}">
      <dgm:prSet/>
      <dgm:spPr/>
      <dgm:t>
        <a:bodyPr/>
        <a:lstStyle/>
        <a:p>
          <a:endParaRPr lang="ru-RU"/>
        </a:p>
      </dgm:t>
    </dgm:pt>
    <dgm:pt modelId="{98175E9F-C29C-4266-96CD-ED4B504CF34A}">
      <dgm:prSet phldrT="[Текст]"/>
      <dgm:spPr/>
      <dgm:t>
        <a:bodyPr/>
        <a:lstStyle/>
        <a:p>
          <a:r>
            <a:rPr lang="ru-RU" dirty="0" smtClean="0"/>
            <a:t>31 680 872,56</a:t>
          </a:r>
          <a:endParaRPr lang="ru-RU" dirty="0"/>
        </a:p>
      </dgm:t>
    </dgm:pt>
    <dgm:pt modelId="{A69DB821-8632-4A39-A00C-69F5C947E251}" type="parTrans" cxnId="{D740FF43-0C53-4CCF-95ED-6D1CD4D1203B}">
      <dgm:prSet/>
      <dgm:spPr/>
      <dgm:t>
        <a:bodyPr/>
        <a:lstStyle/>
        <a:p>
          <a:endParaRPr lang="ru-RU"/>
        </a:p>
      </dgm:t>
    </dgm:pt>
    <dgm:pt modelId="{E1CDECFD-B129-4BA4-9C93-8AEFDD8D9831}" type="sibTrans" cxnId="{D740FF43-0C53-4CCF-95ED-6D1CD4D1203B}">
      <dgm:prSet/>
      <dgm:spPr/>
      <dgm:t>
        <a:bodyPr/>
        <a:lstStyle/>
        <a:p>
          <a:endParaRPr lang="ru-RU"/>
        </a:p>
      </dgm:t>
    </dgm:pt>
    <dgm:pt modelId="{2EA34395-C148-463F-85E8-D54C0F0B2A80}">
      <dgm:prSet phldrT="[Текст]" custT="1"/>
      <dgm:spPr/>
      <dgm:t>
        <a:bodyPr/>
        <a:lstStyle/>
        <a:p>
          <a:r>
            <a:rPr lang="ru-RU" sz="1600" dirty="0" smtClean="0"/>
            <a:t>-</a:t>
          </a:r>
          <a:endParaRPr lang="ru-RU" sz="1600" dirty="0"/>
        </a:p>
      </dgm:t>
    </dgm:pt>
    <dgm:pt modelId="{7763F324-B758-440C-98E7-91211189070F}" type="parTrans" cxnId="{7E46DF97-71F5-46AF-8C54-F20F4C1AC614}">
      <dgm:prSet/>
      <dgm:spPr/>
      <dgm:t>
        <a:bodyPr/>
        <a:lstStyle/>
        <a:p>
          <a:endParaRPr lang="ru-RU"/>
        </a:p>
      </dgm:t>
    </dgm:pt>
    <dgm:pt modelId="{39F00C63-D114-4F1F-9F62-89E680A4C8C8}" type="sibTrans" cxnId="{7E46DF97-71F5-46AF-8C54-F20F4C1AC614}">
      <dgm:prSet/>
      <dgm:spPr/>
      <dgm:t>
        <a:bodyPr/>
        <a:lstStyle/>
        <a:p>
          <a:endParaRPr lang="ru-RU"/>
        </a:p>
      </dgm:t>
    </dgm:pt>
    <dgm:pt modelId="{D97F8779-C373-4ECC-ADF2-C40D67853365}" type="pres">
      <dgm:prSet presAssocID="{7961A7AA-834A-4367-8BE0-0BEB0A17B71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B3ABBC-E4B4-40FC-A5A8-4A8C418BD3A9}" type="pres">
      <dgm:prSet presAssocID="{C4556EA1-D4D8-4946-AE87-7CCD14E88433}" presName="horFlow" presStyleCnt="0"/>
      <dgm:spPr/>
    </dgm:pt>
    <dgm:pt modelId="{E3D07D5B-5AA5-45AE-9A4A-EC97A6855E90}" type="pres">
      <dgm:prSet presAssocID="{C4556EA1-D4D8-4946-AE87-7CCD14E88433}" presName="bigChev" presStyleLbl="node1" presStyleIdx="0" presStyleCnt="3"/>
      <dgm:spPr/>
      <dgm:t>
        <a:bodyPr/>
        <a:lstStyle/>
        <a:p>
          <a:endParaRPr lang="ru-RU"/>
        </a:p>
      </dgm:t>
    </dgm:pt>
    <dgm:pt modelId="{D18E852E-5373-45E8-8D40-0F974765B2E9}" type="pres">
      <dgm:prSet presAssocID="{3A32732F-233F-4559-AFBE-71BB6172991A}" presName="parTrans" presStyleCnt="0"/>
      <dgm:spPr/>
    </dgm:pt>
    <dgm:pt modelId="{54E4A3E0-433E-4369-B540-C65A9B8959F6}" type="pres">
      <dgm:prSet presAssocID="{150D055F-91E4-4D58-8E81-72B310297D5E}" presName="node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DCAD0-76C4-42A8-9AFA-1DF073BCBC2E}" type="pres">
      <dgm:prSet presAssocID="{97DAE9A2-3CAC-4706-8A6D-8EF9873D347F}" presName="sibTrans" presStyleCnt="0"/>
      <dgm:spPr/>
    </dgm:pt>
    <dgm:pt modelId="{5D756C82-20D4-4C14-BB32-0C74429E4A27}" type="pres">
      <dgm:prSet presAssocID="{4C10A172-6F85-4A47-B07D-51065FBE18ED}" presName="node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B44E1-259A-499F-9762-E382050721E5}" type="pres">
      <dgm:prSet presAssocID="{E2BF4027-D172-4E78-BE29-2502ECFE494F}" presName="sibTrans" presStyleCnt="0"/>
      <dgm:spPr/>
    </dgm:pt>
    <dgm:pt modelId="{91BD3764-B6B9-422D-95CE-58BFC9B806F2}" type="pres">
      <dgm:prSet presAssocID="{F03BC482-70AD-4F79-9C43-EBC098FDF373}" presName="node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826BE-8344-4999-966E-8E0C4D32A009}" type="pres">
      <dgm:prSet presAssocID="{C4556EA1-D4D8-4946-AE87-7CCD14E88433}" presName="vSp" presStyleCnt="0"/>
      <dgm:spPr/>
    </dgm:pt>
    <dgm:pt modelId="{3DB67F4A-F2B1-4CA3-B010-5EE1A97E59AF}" type="pres">
      <dgm:prSet presAssocID="{9438EE83-2F0E-43C9-B297-0BA156269ACF}" presName="horFlow" presStyleCnt="0"/>
      <dgm:spPr/>
    </dgm:pt>
    <dgm:pt modelId="{FCF0885C-ECB0-488A-8E63-4E8EDC2B8ED3}" type="pres">
      <dgm:prSet presAssocID="{9438EE83-2F0E-43C9-B297-0BA156269ACF}" presName="bigChev" presStyleLbl="node1" presStyleIdx="1" presStyleCnt="3"/>
      <dgm:spPr/>
      <dgm:t>
        <a:bodyPr/>
        <a:lstStyle/>
        <a:p>
          <a:endParaRPr lang="ru-RU"/>
        </a:p>
      </dgm:t>
    </dgm:pt>
    <dgm:pt modelId="{5D23ED31-701C-49FB-AA32-1DF62E988740}" type="pres">
      <dgm:prSet presAssocID="{F42143BC-BFB2-4108-919E-24E04016AB55}" presName="parTrans" presStyleCnt="0"/>
      <dgm:spPr/>
    </dgm:pt>
    <dgm:pt modelId="{62454528-F76C-4FA1-9E79-576C64E5257A}" type="pres">
      <dgm:prSet presAssocID="{C8B34A08-F36A-40E5-A237-A56F00704240}" presName="node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C1999-1CAE-4E8D-8CB2-CBC56E147626}" type="pres">
      <dgm:prSet presAssocID="{C3683C6A-2BBB-4E33-87A1-9F8399AF75DB}" presName="sibTrans" presStyleCnt="0"/>
      <dgm:spPr/>
    </dgm:pt>
    <dgm:pt modelId="{9FBDAC00-40E5-4377-8D69-954948E86615}" type="pres">
      <dgm:prSet presAssocID="{9E0D9F97-4386-40FB-83F0-AFFB599E84AA}" presName="node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2C448-1D27-4E71-BAAB-7A66322CD356}" type="pres">
      <dgm:prSet presAssocID="{1943024F-E986-4945-847D-1D4F93AA80E7}" presName="sibTrans" presStyleCnt="0"/>
      <dgm:spPr/>
    </dgm:pt>
    <dgm:pt modelId="{97A5D061-30F8-4AD7-AB36-CA0C61672D92}" type="pres">
      <dgm:prSet presAssocID="{98175E9F-C29C-4266-96CD-ED4B504CF34A}" presName="node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6D972-DCA8-4AB7-A7DA-43E7D31CEFD0}" type="pres">
      <dgm:prSet presAssocID="{9438EE83-2F0E-43C9-B297-0BA156269ACF}" presName="vSp" presStyleCnt="0"/>
      <dgm:spPr/>
    </dgm:pt>
    <dgm:pt modelId="{F424F517-4A77-4D16-8762-6A0AFDD66087}" type="pres">
      <dgm:prSet presAssocID="{8C62F947-DD8F-4998-91F7-DA0FC9627223}" presName="horFlow" presStyleCnt="0"/>
      <dgm:spPr/>
    </dgm:pt>
    <dgm:pt modelId="{ABF05705-D51D-4313-A5A0-5FBA14D0611A}" type="pres">
      <dgm:prSet presAssocID="{8C62F947-DD8F-4998-91F7-DA0FC9627223}" presName="bigChev" presStyleLbl="node1" presStyleIdx="2" presStyleCnt="3"/>
      <dgm:spPr/>
      <dgm:t>
        <a:bodyPr/>
        <a:lstStyle/>
        <a:p>
          <a:endParaRPr lang="ru-RU"/>
        </a:p>
      </dgm:t>
    </dgm:pt>
    <dgm:pt modelId="{014C7826-3577-4471-A0D6-BB064AE84B5E}" type="pres">
      <dgm:prSet presAssocID="{4725701F-39EC-4D27-B928-D4E6255F87F9}" presName="parTrans" presStyleCnt="0"/>
      <dgm:spPr/>
    </dgm:pt>
    <dgm:pt modelId="{040F70C2-9516-49F4-B86D-D4DF002D8485}" type="pres">
      <dgm:prSet presAssocID="{0CFE5172-59E8-4F13-BDC5-3490DB01FA42}" presName="node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F9C91-B4A2-41DF-89F0-EEAC0847A108}" type="pres">
      <dgm:prSet presAssocID="{1F027AE8-7E07-46CF-8CB8-D88FB6B8AD28}" presName="sibTrans" presStyleCnt="0"/>
      <dgm:spPr/>
    </dgm:pt>
    <dgm:pt modelId="{49419205-1CC5-4AFE-90A0-78F22CBB9197}" type="pres">
      <dgm:prSet presAssocID="{519B4D2D-1D04-420A-8CFA-16AC0C7F754F}" presName="node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4B67E-D2A5-4440-8CAE-808ABE179090}" type="pres">
      <dgm:prSet presAssocID="{C446C0C4-DBA5-4C79-9A24-7B3362DA4EE2}" presName="sibTrans" presStyleCnt="0"/>
      <dgm:spPr/>
    </dgm:pt>
    <dgm:pt modelId="{89822C12-87B5-4596-8132-2B3CFD7FA5FB}" type="pres">
      <dgm:prSet presAssocID="{2EA34395-C148-463F-85E8-D54C0F0B2A80}" presName="node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40FF43-0C53-4CCF-95ED-6D1CD4D1203B}" srcId="{9438EE83-2F0E-43C9-B297-0BA156269ACF}" destId="{98175E9F-C29C-4266-96CD-ED4B504CF34A}" srcOrd="2" destOrd="0" parTransId="{A69DB821-8632-4A39-A00C-69F5C947E251}" sibTransId="{E1CDECFD-B129-4BA4-9C93-8AEFDD8D9831}"/>
    <dgm:cxn modelId="{D8357ABD-D249-4479-82D7-4032AA235A24}" type="presOf" srcId="{150D055F-91E4-4D58-8E81-72B310297D5E}" destId="{54E4A3E0-433E-4369-B540-C65A9B8959F6}" srcOrd="0" destOrd="0" presId="urn:microsoft.com/office/officeart/2005/8/layout/lProcess3"/>
    <dgm:cxn modelId="{B692D4C8-53AE-4171-8AA1-25B63D749966}" srcId="{7961A7AA-834A-4367-8BE0-0BEB0A17B71D}" destId="{9438EE83-2F0E-43C9-B297-0BA156269ACF}" srcOrd="1" destOrd="0" parTransId="{CBEDE3B7-A048-4577-ABB8-823A7ED89AFF}" sibTransId="{5F9E480C-A07F-4E89-A160-6FA85877088F}"/>
    <dgm:cxn modelId="{18B61CCE-C960-4A97-BB76-6F30A5587CA0}" srcId="{C4556EA1-D4D8-4946-AE87-7CCD14E88433}" destId="{4C10A172-6F85-4A47-B07D-51065FBE18ED}" srcOrd="1" destOrd="0" parTransId="{B7ABDED8-F051-49BA-8167-B8C1A97BD025}" sibTransId="{E2BF4027-D172-4E78-BE29-2502ECFE494F}"/>
    <dgm:cxn modelId="{BD055425-D42F-4D80-84CC-121745FA7B45}" srcId="{8C62F947-DD8F-4998-91F7-DA0FC9627223}" destId="{0CFE5172-59E8-4F13-BDC5-3490DB01FA42}" srcOrd="0" destOrd="0" parTransId="{4725701F-39EC-4D27-B928-D4E6255F87F9}" sibTransId="{1F027AE8-7E07-46CF-8CB8-D88FB6B8AD28}"/>
    <dgm:cxn modelId="{A31F9396-23ED-4316-A81C-4801A08B446B}" srcId="{9438EE83-2F0E-43C9-B297-0BA156269ACF}" destId="{9E0D9F97-4386-40FB-83F0-AFFB599E84AA}" srcOrd="1" destOrd="0" parTransId="{A4E84F8F-490B-4807-87B7-41C2C0099987}" sibTransId="{1943024F-E986-4945-847D-1D4F93AA80E7}"/>
    <dgm:cxn modelId="{D4D1D84F-0641-43C4-8590-EC1E11F3DDED}" type="presOf" srcId="{98175E9F-C29C-4266-96CD-ED4B504CF34A}" destId="{97A5D061-30F8-4AD7-AB36-CA0C61672D92}" srcOrd="0" destOrd="0" presId="urn:microsoft.com/office/officeart/2005/8/layout/lProcess3"/>
    <dgm:cxn modelId="{303220B0-186B-4A0E-B20D-1AF842A6960D}" srcId="{7961A7AA-834A-4367-8BE0-0BEB0A17B71D}" destId="{C4556EA1-D4D8-4946-AE87-7CCD14E88433}" srcOrd="0" destOrd="0" parTransId="{68761521-1519-4835-AC9E-E07F9417FEB3}" sibTransId="{8A9FF4EC-ADCC-4048-9475-8FEB4429539E}"/>
    <dgm:cxn modelId="{376B91C0-5B9B-41DD-8398-B55F59560BEE}" type="presOf" srcId="{7961A7AA-834A-4367-8BE0-0BEB0A17B71D}" destId="{D97F8779-C373-4ECC-ADF2-C40D67853365}" srcOrd="0" destOrd="0" presId="urn:microsoft.com/office/officeart/2005/8/layout/lProcess3"/>
    <dgm:cxn modelId="{A83DA1D9-29D1-43EA-BFF0-9A0F2F3EBBEE}" srcId="{C4556EA1-D4D8-4946-AE87-7CCD14E88433}" destId="{F03BC482-70AD-4F79-9C43-EBC098FDF373}" srcOrd="2" destOrd="0" parTransId="{ABC19F8A-5C4F-480D-8E94-7A9012D30616}" sibTransId="{B480F9E8-8AA6-4BD8-950B-CC0B0A378953}"/>
    <dgm:cxn modelId="{D3BFDE43-8C54-424E-B7BF-84097A9027D4}" type="presOf" srcId="{C8B34A08-F36A-40E5-A237-A56F00704240}" destId="{62454528-F76C-4FA1-9E79-576C64E5257A}" srcOrd="0" destOrd="0" presId="urn:microsoft.com/office/officeart/2005/8/layout/lProcess3"/>
    <dgm:cxn modelId="{7E46DF97-71F5-46AF-8C54-F20F4C1AC614}" srcId="{8C62F947-DD8F-4998-91F7-DA0FC9627223}" destId="{2EA34395-C148-463F-85E8-D54C0F0B2A80}" srcOrd="2" destOrd="0" parTransId="{7763F324-B758-440C-98E7-91211189070F}" sibTransId="{39F00C63-D114-4F1F-9F62-89E680A4C8C8}"/>
    <dgm:cxn modelId="{D8B8DBD8-7799-4172-92DE-835ABBE96861}" type="presOf" srcId="{0CFE5172-59E8-4F13-BDC5-3490DB01FA42}" destId="{040F70C2-9516-49F4-B86D-D4DF002D8485}" srcOrd="0" destOrd="0" presId="urn:microsoft.com/office/officeart/2005/8/layout/lProcess3"/>
    <dgm:cxn modelId="{79F7D39B-BAE9-4222-9054-907F3DD8C205}" type="presOf" srcId="{9438EE83-2F0E-43C9-B297-0BA156269ACF}" destId="{FCF0885C-ECB0-488A-8E63-4E8EDC2B8ED3}" srcOrd="0" destOrd="0" presId="urn:microsoft.com/office/officeart/2005/8/layout/lProcess3"/>
    <dgm:cxn modelId="{27735873-84A2-48F4-98EB-717539B9F130}" type="presOf" srcId="{4C10A172-6F85-4A47-B07D-51065FBE18ED}" destId="{5D756C82-20D4-4C14-BB32-0C74429E4A27}" srcOrd="0" destOrd="0" presId="urn:microsoft.com/office/officeart/2005/8/layout/lProcess3"/>
    <dgm:cxn modelId="{BD7B46AE-E71D-4E17-9CE1-DCF1656ED7E6}" srcId="{8C62F947-DD8F-4998-91F7-DA0FC9627223}" destId="{519B4D2D-1D04-420A-8CFA-16AC0C7F754F}" srcOrd="1" destOrd="0" parTransId="{1E911005-C9ED-4F80-A84F-45FE61F4F56E}" sibTransId="{C446C0C4-DBA5-4C79-9A24-7B3362DA4EE2}"/>
    <dgm:cxn modelId="{46CA0279-6B9B-4C84-878A-16348BE4230B}" type="presOf" srcId="{519B4D2D-1D04-420A-8CFA-16AC0C7F754F}" destId="{49419205-1CC5-4AFE-90A0-78F22CBB9197}" srcOrd="0" destOrd="0" presId="urn:microsoft.com/office/officeart/2005/8/layout/lProcess3"/>
    <dgm:cxn modelId="{74B9B2C6-B52D-499C-A939-F651B05729E8}" type="presOf" srcId="{9E0D9F97-4386-40FB-83F0-AFFB599E84AA}" destId="{9FBDAC00-40E5-4377-8D69-954948E86615}" srcOrd="0" destOrd="0" presId="urn:microsoft.com/office/officeart/2005/8/layout/lProcess3"/>
    <dgm:cxn modelId="{616453B9-76AC-427F-AED6-9057D4A9A9F4}" type="presOf" srcId="{C4556EA1-D4D8-4946-AE87-7CCD14E88433}" destId="{E3D07D5B-5AA5-45AE-9A4A-EC97A6855E90}" srcOrd="0" destOrd="0" presId="urn:microsoft.com/office/officeart/2005/8/layout/lProcess3"/>
    <dgm:cxn modelId="{DAEACAD2-3CEF-464F-95AE-9F1D5FFFE94C}" type="presOf" srcId="{8C62F947-DD8F-4998-91F7-DA0FC9627223}" destId="{ABF05705-D51D-4313-A5A0-5FBA14D0611A}" srcOrd="0" destOrd="0" presId="urn:microsoft.com/office/officeart/2005/8/layout/lProcess3"/>
    <dgm:cxn modelId="{DD4B3C6F-6688-45C6-B160-C709130E2BCC}" srcId="{7961A7AA-834A-4367-8BE0-0BEB0A17B71D}" destId="{8C62F947-DD8F-4998-91F7-DA0FC9627223}" srcOrd="2" destOrd="0" parTransId="{5577E5A8-A2A1-4890-9DF1-C94EDADC195C}" sibTransId="{F1A3016B-619A-47AC-B0B5-2A6E08F03525}"/>
    <dgm:cxn modelId="{064F0DC2-5F3F-4120-AE95-6A0D58713625}" type="presOf" srcId="{2EA34395-C148-463F-85E8-D54C0F0B2A80}" destId="{89822C12-87B5-4596-8132-2B3CFD7FA5FB}" srcOrd="0" destOrd="0" presId="urn:microsoft.com/office/officeart/2005/8/layout/lProcess3"/>
    <dgm:cxn modelId="{A80B4AD4-E2F2-449F-8B9C-330D9C11391F}" type="presOf" srcId="{F03BC482-70AD-4F79-9C43-EBC098FDF373}" destId="{91BD3764-B6B9-422D-95CE-58BFC9B806F2}" srcOrd="0" destOrd="0" presId="urn:microsoft.com/office/officeart/2005/8/layout/lProcess3"/>
    <dgm:cxn modelId="{18ACE362-85C0-498D-B647-FF83DD0CF009}" srcId="{C4556EA1-D4D8-4946-AE87-7CCD14E88433}" destId="{150D055F-91E4-4D58-8E81-72B310297D5E}" srcOrd="0" destOrd="0" parTransId="{3A32732F-233F-4559-AFBE-71BB6172991A}" sibTransId="{97DAE9A2-3CAC-4706-8A6D-8EF9873D347F}"/>
    <dgm:cxn modelId="{4C8B2C23-8506-4332-A1A7-237A1C8349C7}" srcId="{9438EE83-2F0E-43C9-B297-0BA156269ACF}" destId="{C8B34A08-F36A-40E5-A237-A56F00704240}" srcOrd="0" destOrd="0" parTransId="{F42143BC-BFB2-4108-919E-24E04016AB55}" sibTransId="{C3683C6A-2BBB-4E33-87A1-9F8399AF75DB}"/>
    <dgm:cxn modelId="{F3109DE6-806B-4D8E-88EB-1135C741FF79}" type="presParOf" srcId="{D97F8779-C373-4ECC-ADF2-C40D67853365}" destId="{7FB3ABBC-E4B4-40FC-A5A8-4A8C418BD3A9}" srcOrd="0" destOrd="0" presId="urn:microsoft.com/office/officeart/2005/8/layout/lProcess3"/>
    <dgm:cxn modelId="{DB3A4AEF-67C4-4985-9077-0FCF1194FF11}" type="presParOf" srcId="{7FB3ABBC-E4B4-40FC-A5A8-4A8C418BD3A9}" destId="{E3D07D5B-5AA5-45AE-9A4A-EC97A6855E90}" srcOrd="0" destOrd="0" presId="urn:microsoft.com/office/officeart/2005/8/layout/lProcess3"/>
    <dgm:cxn modelId="{8F073F03-55D5-4EE1-8382-EAC02E3CF9F4}" type="presParOf" srcId="{7FB3ABBC-E4B4-40FC-A5A8-4A8C418BD3A9}" destId="{D18E852E-5373-45E8-8D40-0F974765B2E9}" srcOrd="1" destOrd="0" presId="urn:microsoft.com/office/officeart/2005/8/layout/lProcess3"/>
    <dgm:cxn modelId="{F4EAF3A3-9510-4824-886A-A7F89B145092}" type="presParOf" srcId="{7FB3ABBC-E4B4-40FC-A5A8-4A8C418BD3A9}" destId="{54E4A3E0-433E-4369-B540-C65A9B8959F6}" srcOrd="2" destOrd="0" presId="urn:microsoft.com/office/officeart/2005/8/layout/lProcess3"/>
    <dgm:cxn modelId="{7419EE48-5082-4248-AFFB-77041F9693A6}" type="presParOf" srcId="{7FB3ABBC-E4B4-40FC-A5A8-4A8C418BD3A9}" destId="{586DCAD0-76C4-42A8-9AFA-1DF073BCBC2E}" srcOrd="3" destOrd="0" presId="urn:microsoft.com/office/officeart/2005/8/layout/lProcess3"/>
    <dgm:cxn modelId="{51807456-14FB-4100-B27B-21E75607C60B}" type="presParOf" srcId="{7FB3ABBC-E4B4-40FC-A5A8-4A8C418BD3A9}" destId="{5D756C82-20D4-4C14-BB32-0C74429E4A27}" srcOrd="4" destOrd="0" presId="urn:microsoft.com/office/officeart/2005/8/layout/lProcess3"/>
    <dgm:cxn modelId="{672C27CC-F5A7-46E9-88A5-F232B7E1FCA5}" type="presParOf" srcId="{7FB3ABBC-E4B4-40FC-A5A8-4A8C418BD3A9}" destId="{E4EB44E1-259A-499F-9762-E382050721E5}" srcOrd="5" destOrd="0" presId="urn:microsoft.com/office/officeart/2005/8/layout/lProcess3"/>
    <dgm:cxn modelId="{62564ED2-88A9-4A7E-B005-E348056CE57D}" type="presParOf" srcId="{7FB3ABBC-E4B4-40FC-A5A8-4A8C418BD3A9}" destId="{91BD3764-B6B9-422D-95CE-58BFC9B806F2}" srcOrd="6" destOrd="0" presId="urn:microsoft.com/office/officeart/2005/8/layout/lProcess3"/>
    <dgm:cxn modelId="{13AE0481-F710-41A2-9631-7E64CBFFDBF9}" type="presParOf" srcId="{D97F8779-C373-4ECC-ADF2-C40D67853365}" destId="{A9D826BE-8344-4999-966E-8E0C4D32A009}" srcOrd="1" destOrd="0" presId="urn:microsoft.com/office/officeart/2005/8/layout/lProcess3"/>
    <dgm:cxn modelId="{A4405E24-2175-4447-A187-CD2E12220F48}" type="presParOf" srcId="{D97F8779-C373-4ECC-ADF2-C40D67853365}" destId="{3DB67F4A-F2B1-4CA3-B010-5EE1A97E59AF}" srcOrd="2" destOrd="0" presId="urn:microsoft.com/office/officeart/2005/8/layout/lProcess3"/>
    <dgm:cxn modelId="{445BB679-7C54-4BC8-9FC8-B170D5320EA2}" type="presParOf" srcId="{3DB67F4A-F2B1-4CA3-B010-5EE1A97E59AF}" destId="{FCF0885C-ECB0-488A-8E63-4E8EDC2B8ED3}" srcOrd="0" destOrd="0" presId="urn:microsoft.com/office/officeart/2005/8/layout/lProcess3"/>
    <dgm:cxn modelId="{92DEABCA-8EA4-469B-941A-1480A4663E45}" type="presParOf" srcId="{3DB67F4A-F2B1-4CA3-B010-5EE1A97E59AF}" destId="{5D23ED31-701C-49FB-AA32-1DF62E988740}" srcOrd="1" destOrd="0" presId="urn:microsoft.com/office/officeart/2005/8/layout/lProcess3"/>
    <dgm:cxn modelId="{A63917CE-B524-4B96-A220-0EAAACDAD0C9}" type="presParOf" srcId="{3DB67F4A-F2B1-4CA3-B010-5EE1A97E59AF}" destId="{62454528-F76C-4FA1-9E79-576C64E5257A}" srcOrd="2" destOrd="0" presId="urn:microsoft.com/office/officeart/2005/8/layout/lProcess3"/>
    <dgm:cxn modelId="{C3B18C53-8B19-4842-8DD1-C658756975B1}" type="presParOf" srcId="{3DB67F4A-F2B1-4CA3-B010-5EE1A97E59AF}" destId="{7D6C1999-1CAE-4E8D-8CB2-CBC56E147626}" srcOrd="3" destOrd="0" presId="urn:microsoft.com/office/officeart/2005/8/layout/lProcess3"/>
    <dgm:cxn modelId="{EB491F68-9DF7-42C1-8813-BB9725F78871}" type="presParOf" srcId="{3DB67F4A-F2B1-4CA3-B010-5EE1A97E59AF}" destId="{9FBDAC00-40E5-4377-8D69-954948E86615}" srcOrd="4" destOrd="0" presId="urn:microsoft.com/office/officeart/2005/8/layout/lProcess3"/>
    <dgm:cxn modelId="{91475756-04EC-48AC-B9FC-C9DF1CA45F25}" type="presParOf" srcId="{3DB67F4A-F2B1-4CA3-B010-5EE1A97E59AF}" destId="{6132C448-1D27-4E71-BAAB-7A66322CD356}" srcOrd="5" destOrd="0" presId="urn:microsoft.com/office/officeart/2005/8/layout/lProcess3"/>
    <dgm:cxn modelId="{D602A15B-CCD6-4B0B-91CF-EC944DEE8A96}" type="presParOf" srcId="{3DB67F4A-F2B1-4CA3-B010-5EE1A97E59AF}" destId="{97A5D061-30F8-4AD7-AB36-CA0C61672D92}" srcOrd="6" destOrd="0" presId="urn:microsoft.com/office/officeart/2005/8/layout/lProcess3"/>
    <dgm:cxn modelId="{6D5F3372-4F22-42FF-AF1F-5A9DC1F0F123}" type="presParOf" srcId="{D97F8779-C373-4ECC-ADF2-C40D67853365}" destId="{02E6D972-DCA8-4AB7-A7DA-43E7D31CEFD0}" srcOrd="3" destOrd="0" presId="urn:microsoft.com/office/officeart/2005/8/layout/lProcess3"/>
    <dgm:cxn modelId="{1B927D12-F86E-4719-814D-C0901BBBE95D}" type="presParOf" srcId="{D97F8779-C373-4ECC-ADF2-C40D67853365}" destId="{F424F517-4A77-4D16-8762-6A0AFDD66087}" srcOrd="4" destOrd="0" presId="urn:microsoft.com/office/officeart/2005/8/layout/lProcess3"/>
    <dgm:cxn modelId="{A167AB2A-8B36-4A9C-9869-885C6813897E}" type="presParOf" srcId="{F424F517-4A77-4D16-8762-6A0AFDD66087}" destId="{ABF05705-D51D-4313-A5A0-5FBA14D0611A}" srcOrd="0" destOrd="0" presId="urn:microsoft.com/office/officeart/2005/8/layout/lProcess3"/>
    <dgm:cxn modelId="{0EF7E472-F610-4963-84F0-653FF85BC91C}" type="presParOf" srcId="{F424F517-4A77-4D16-8762-6A0AFDD66087}" destId="{014C7826-3577-4471-A0D6-BB064AE84B5E}" srcOrd="1" destOrd="0" presId="urn:microsoft.com/office/officeart/2005/8/layout/lProcess3"/>
    <dgm:cxn modelId="{CE460E36-43C7-42BC-AFF4-2CD6691675AA}" type="presParOf" srcId="{F424F517-4A77-4D16-8762-6A0AFDD66087}" destId="{040F70C2-9516-49F4-B86D-D4DF002D8485}" srcOrd="2" destOrd="0" presId="urn:microsoft.com/office/officeart/2005/8/layout/lProcess3"/>
    <dgm:cxn modelId="{F37FF15A-58EF-4699-9C3C-6D4EA3164396}" type="presParOf" srcId="{F424F517-4A77-4D16-8762-6A0AFDD66087}" destId="{10DF9C91-B4A2-41DF-89F0-EEAC0847A108}" srcOrd="3" destOrd="0" presId="urn:microsoft.com/office/officeart/2005/8/layout/lProcess3"/>
    <dgm:cxn modelId="{2D246870-6ECB-4D03-A976-D82688C75BBF}" type="presParOf" srcId="{F424F517-4A77-4D16-8762-6A0AFDD66087}" destId="{49419205-1CC5-4AFE-90A0-78F22CBB9197}" srcOrd="4" destOrd="0" presId="urn:microsoft.com/office/officeart/2005/8/layout/lProcess3"/>
    <dgm:cxn modelId="{4038D204-A790-4DF2-84B9-66326B1C6D78}" type="presParOf" srcId="{F424F517-4A77-4D16-8762-6A0AFDD66087}" destId="{A714B67E-D2A5-4440-8CAE-808ABE179090}" srcOrd="5" destOrd="0" presId="urn:microsoft.com/office/officeart/2005/8/layout/lProcess3"/>
    <dgm:cxn modelId="{33F619DF-80CA-497C-B498-934B357CAC08}" type="presParOf" srcId="{F424F517-4A77-4D16-8762-6A0AFDD66087}" destId="{89822C12-87B5-4596-8132-2B3CFD7FA5FB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427DB9-4C2F-4B94-9958-F668A789314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8B96EF-DBAB-434A-9A1D-5FE9843B9951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7030A0"/>
          </a:solidFill>
        </a:ln>
      </dgm:spPr>
      <dgm:t>
        <a:bodyPr/>
        <a:lstStyle/>
        <a:p>
          <a:endParaRPr lang="ru-RU" sz="1800" b="1" i="1" dirty="0" smtClean="0">
            <a:solidFill>
              <a:schemeClr val="tx1"/>
            </a:solidFill>
          </a:endParaRPr>
        </a:p>
        <a:p>
          <a:r>
            <a:rPr lang="ru-RU" sz="1800" b="1" i="1" dirty="0" smtClean="0">
              <a:solidFill>
                <a:schemeClr val="tx1"/>
              </a:solidFill>
            </a:rPr>
            <a:t>Доходы бюджета</a:t>
          </a:r>
        </a:p>
        <a:p>
          <a:endParaRPr lang="ru-RU" sz="1500" dirty="0"/>
        </a:p>
      </dgm:t>
    </dgm:pt>
    <dgm:pt modelId="{2E50FABB-A9FC-413D-8874-54AAC6053ABE}" type="parTrans" cxnId="{2C9B5CC2-74A1-45F3-8A8C-AC71FDCD5E4A}">
      <dgm:prSet/>
      <dgm:spPr/>
      <dgm:t>
        <a:bodyPr/>
        <a:lstStyle/>
        <a:p>
          <a:endParaRPr lang="ru-RU"/>
        </a:p>
      </dgm:t>
    </dgm:pt>
    <dgm:pt modelId="{D7583A6B-1570-4ED6-99FA-EB6D9473563F}" type="sibTrans" cxnId="{2C9B5CC2-74A1-45F3-8A8C-AC71FDCD5E4A}">
      <dgm:prSet/>
      <dgm:spPr/>
      <dgm:t>
        <a:bodyPr/>
        <a:lstStyle/>
        <a:p>
          <a:endParaRPr lang="ru-RU"/>
        </a:p>
      </dgm:t>
    </dgm:pt>
    <dgm:pt modelId="{7F27F727-D960-490D-9F85-F79EDBE90408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7030A0"/>
          </a:solidFill>
        </a:ln>
      </dgm:spPr>
      <dgm:t>
        <a:bodyPr/>
        <a:lstStyle/>
        <a:p>
          <a:pPr algn="ctr"/>
          <a:r>
            <a:rPr lang="ru-RU" sz="1400" b="0" i="1" u="sng" dirty="0" smtClean="0">
              <a:solidFill>
                <a:schemeClr val="tx1"/>
              </a:solidFill>
            </a:rPr>
            <a:t>Неналоговые доходы</a:t>
          </a:r>
        </a:p>
        <a:p>
          <a:pPr algn="l"/>
          <a:r>
            <a:rPr lang="ru-RU" sz="1400" b="0" i="1" dirty="0" smtClean="0">
              <a:solidFill>
                <a:schemeClr val="tx1"/>
              </a:solidFill>
            </a:rPr>
            <a:t>- Доходы от сдачи в аренду имущества;</a:t>
          </a:r>
        </a:p>
        <a:p>
          <a:pPr algn="l"/>
          <a:r>
            <a:rPr lang="ru-RU" sz="1400" b="0" i="1" dirty="0" smtClean="0">
              <a:solidFill>
                <a:schemeClr val="tx1"/>
              </a:solidFill>
            </a:rPr>
            <a:t>- Прочие поступления от использования имущества;</a:t>
          </a:r>
        </a:p>
        <a:p>
          <a:pPr algn="l"/>
          <a:r>
            <a:rPr lang="ru-RU" sz="1400" b="0" i="1" dirty="0" smtClean="0">
              <a:solidFill>
                <a:schemeClr val="tx1"/>
              </a:solidFill>
            </a:rPr>
            <a:t>- Прочие доходы от оказание платных услуг (работ).</a:t>
          </a:r>
        </a:p>
      </dgm:t>
    </dgm:pt>
    <dgm:pt modelId="{65493C45-873E-4EC3-A763-73704ADAB8C0}" type="parTrans" cxnId="{59411233-3856-4CF7-95D3-1616369FE326}">
      <dgm:prSet/>
      <dgm:spPr/>
      <dgm:t>
        <a:bodyPr/>
        <a:lstStyle/>
        <a:p>
          <a:endParaRPr lang="ru-RU"/>
        </a:p>
      </dgm:t>
    </dgm:pt>
    <dgm:pt modelId="{4551D796-8BD1-45EE-BE3E-B85C4B782BCD}" type="sibTrans" cxnId="{59411233-3856-4CF7-95D3-1616369FE326}">
      <dgm:prSet/>
      <dgm:spPr/>
      <dgm:t>
        <a:bodyPr/>
        <a:lstStyle/>
        <a:p>
          <a:endParaRPr lang="ru-RU"/>
        </a:p>
      </dgm:t>
    </dgm:pt>
    <dgm:pt modelId="{68274FBD-5694-488F-BE71-5F113035F225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7030A0"/>
          </a:solidFill>
        </a:ln>
      </dgm:spPr>
      <dgm:t>
        <a:bodyPr/>
        <a:lstStyle/>
        <a:p>
          <a:pPr algn="ctr"/>
          <a:r>
            <a:rPr lang="ru-RU" sz="1400" i="1" u="sng" dirty="0" smtClean="0">
              <a:solidFill>
                <a:schemeClr val="tx1"/>
              </a:solidFill>
            </a:rPr>
            <a:t>Безвозмездные поступления</a:t>
          </a:r>
          <a:endParaRPr lang="ru-RU" sz="1400" i="1" u="none" dirty="0" smtClean="0">
            <a:solidFill>
              <a:schemeClr val="tx1"/>
            </a:solidFill>
          </a:endParaRPr>
        </a:p>
        <a:p>
          <a:pPr algn="just"/>
          <a:r>
            <a:rPr lang="ru-RU" sz="1400" i="1" u="none" dirty="0" smtClean="0">
              <a:solidFill>
                <a:schemeClr val="tx1"/>
              </a:solidFill>
            </a:rPr>
            <a:t>- Дотации бюджетам сельских поселений на выравнивание бюджетной обеспеченности;</a:t>
          </a:r>
        </a:p>
        <a:p>
          <a:pPr algn="just"/>
          <a:r>
            <a:rPr lang="ru-RU" sz="1400" i="1" u="none" dirty="0" smtClean="0">
              <a:solidFill>
                <a:schemeClr val="tx1"/>
              </a:solidFill>
            </a:rPr>
            <a:t>- Субвенции;</a:t>
          </a:r>
        </a:p>
        <a:p>
          <a:pPr algn="l"/>
          <a:r>
            <a:rPr lang="ru-RU" sz="1400" i="1" u="none" dirty="0" smtClean="0">
              <a:solidFill>
                <a:schemeClr val="tx1"/>
              </a:solidFill>
            </a:rPr>
            <a:t>-  Прочие межбюджетные трансферты.</a:t>
          </a:r>
          <a:endParaRPr lang="ru-RU" sz="1400" i="1" u="sng" dirty="0" smtClean="0">
            <a:solidFill>
              <a:schemeClr val="tx1"/>
            </a:solidFill>
          </a:endParaRPr>
        </a:p>
      </dgm:t>
    </dgm:pt>
    <dgm:pt modelId="{9E38A850-BE1C-4B80-84A2-4D5F6C437192}" type="parTrans" cxnId="{46707093-D632-4246-B449-60DF78F3AE33}">
      <dgm:prSet/>
      <dgm:spPr/>
      <dgm:t>
        <a:bodyPr/>
        <a:lstStyle/>
        <a:p>
          <a:endParaRPr lang="ru-RU"/>
        </a:p>
      </dgm:t>
    </dgm:pt>
    <dgm:pt modelId="{788E012D-37A4-49CA-BD84-94449F452866}" type="sibTrans" cxnId="{46707093-D632-4246-B449-60DF78F3AE33}">
      <dgm:prSet/>
      <dgm:spPr/>
      <dgm:t>
        <a:bodyPr/>
        <a:lstStyle/>
        <a:p>
          <a:endParaRPr lang="ru-RU"/>
        </a:p>
      </dgm:t>
    </dgm:pt>
    <dgm:pt modelId="{91BB3A1E-2214-4F77-AAFC-E6EA7A0180BB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7030A0"/>
          </a:solidFill>
        </a:ln>
      </dgm:spPr>
      <dgm:t>
        <a:bodyPr/>
        <a:lstStyle/>
        <a:p>
          <a:pPr algn="ctr"/>
          <a:r>
            <a:rPr lang="ru-RU" sz="1400" i="1" u="sng" dirty="0" smtClean="0">
              <a:solidFill>
                <a:schemeClr val="tx1"/>
              </a:solidFill>
            </a:rPr>
            <a:t>Налоговые доходы</a:t>
          </a:r>
        </a:p>
        <a:p>
          <a:pPr algn="l"/>
          <a:r>
            <a:rPr lang="ru-RU" sz="1400" i="1" dirty="0" smtClean="0">
              <a:solidFill>
                <a:schemeClr val="tx1"/>
              </a:solidFill>
            </a:rPr>
            <a:t>- Налог га доходы с физических лиц;</a:t>
          </a:r>
        </a:p>
        <a:p>
          <a:pPr algn="l"/>
          <a:r>
            <a:rPr lang="ru-RU" sz="1400" i="1" dirty="0" smtClean="0">
              <a:solidFill>
                <a:schemeClr val="tx1"/>
              </a:solidFill>
            </a:rPr>
            <a:t>-Акцизы на нефтепродукты;</a:t>
          </a:r>
        </a:p>
        <a:p>
          <a:pPr algn="l"/>
          <a:r>
            <a:rPr lang="ru-RU" sz="1400" i="1" dirty="0" smtClean="0">
              <a:solidFill>
                <a:schemeClr val="tx1"/>
              </a:solidFill>
            </a:rPr>
            <a:t> Налог на имущество физических лиц;</a:t>
          </a:r>
        </a:p>
        <a:p>
          <a:pPr algn="l"/>
          <a:r>
            <a:rPr lang="ru-RU" sz="1400" i="1" dirty="0" smtClean="0">
              <a:solidFill>
                <a:schemeClr val="tx1"/>
              </a:solidFill>
            </a:rPr>
            <a:t>- Транспортный налог; </a:t>
          </a:r>
        </a:p>
        <a:p>
          <a:pPr algn="l"/>
          <a:r>
            <a:rPr lang="ru-RU" sz="1400" i="1" dirty="0" smtClean="0">
              <a:solidFill>
                <a:schemeClr val="tx1"/>
              </a:solidFill>
            </a:rPr>
            <a:t>- Земельный налог;</a:t>
          </a:r>
        </a:p>
        <a:p>
          <a:pPr algn="l"/>
          <a:r>
            <a:rPr lang="ru-RU" sz="1400" i="1" dirty="0" smtClean="0">
              <a:solidFill>
                <a:schemeClr val="tx1"/>
              </a:solidFill>
            </a:rPr>
            <a:t>Государственная пошлина за совершение нотариальных действий.</a:t>
          </a:r>
        </a:p>
        <a:p>
          <a:pPr algn="l"/>
          <a:r>
            <a:rPr lang="ru-RU" sz="600" i="1" dirty="0" smtClean="0"/>
            <a:t> </a:t>
          </a:r>
          <a:endParaRPr lang="ru-RU" sz="600" i="1" dirty="0"/>
        </a:p>
      </dgm:t>
    </dgm:pt>
    <dgm:pt modelId="{9C3C6273-9F64-467F-A2CE-CA94F3003A20}" type="sibTrans" cxnId="{E7563B4C-B627-4A1C-AF73-8F29A6D7468C}">
      <dgm:prSet/>
      <dgm:spPr/>
      <dgm:t>
        <a:bodyPr/>
        <a:lstStyle/>
        <a:p>
          <a:endParaRPr lang="ru-RU"/>
        </a:p>
      </dgm:t>
    </dgm:pt>
    <dgm:pt modelId="{DF5F1090-D9BA-43BF-BA02-946ECBBDFFA7}" type="parTrans" cxnId="{E7563B4C-B627-4A1C-AF73-8F29A6D7468C}">
      <dgm:prSet/>
      <dgm:spPr/>
      <dgm:t>
        <a:bodyPr/>
        <a:lstStyle/>
        <a:p>
          <a:endParaRPr lang="ru-RU"/>
        </a:p>
      </dgm:t>
    </dgm:pt>
    <dgm:pt modelId="{131255B8-2BAB-4CB4-A4FB-E7EEF7963683}" type="pres">
      <dgm:prSet presAssocID="{E0427DB9-4C2F-4B94-9958-F668A78931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1DF2D3-A768-463F-8A0B-ADFD6C41AE67}" type="pres">
      <dgm:prSet presAssocID="{E28B96EF-DBAB-434A-9A1D-5FE9843B9951}" presName="hierRoot1" presStyleCnt="0">
        <dgm:presLayoutVars>
          <dgm:hierBranch val="init"/>
        </dgm:presLayoutVars>
      </dgm:prSet>
      <dgm:spPr/>
    </dgm:pt>
    <dgm:pt modelId="{85DC67C6-7BD2-494F-A34E-0073662B8495}" type="pres">
      <dgm:prSet presAssocID="{E28B96EF-DBAB-434A-9A1D-5FE9843B9951}" presName="rootComposite1" presStyleCnt="0"/>
      <dgm:spPr/>
    </dgm:pt>
    <dgm:pt modelId="{7C9D0A39-6A01-41E0-9488-E98651F82198}" type="pres">
      <dgm:prSet presAssocID="{E28B96EF-DBAB-434A-9A1D-5FE9843B9951}" presName="rootText1" presStyleLbl="node0" presStyleIdx="0" presStyleCnt="1" custScaleX="130118" custScaleY="52994" custLinFactNeighborX="525" custLinFactNeighborY="-30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77E1B1-E6A3-48D7-940B-637CB4793605}" type="pres">
      <dgm:prSet presAssocID="{E28B96EF-DBAB-434A-9A1D-5FE9843B995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3BD6F51-FFB5-455D-954E-6BDCA5D4E89B}" type="pres">
      <dgm:prSet presAssocID="{E28B96EF-DBAB-434A-9A1D-5FE9843B9951}" presName="hierChild2" presStyleCnt="0"/>
      <dgm:spPr/>
    </dgm:pt>
    <dgm:pt modelId="{7C40033D-5DB4-4579-BF60-4EE5C0C5877A}" type="pres">
      <dgm:prSet presAssocID="{DF5F1090-D9BA-43BF-BA02-946ECBBDFFA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16BA23B-8A18-42B9-B50C-832D20CF34B2}" type="pres">
      <dgm:prSet presAssocID="{91BB3A1E-2214-4F77-AAFC-E6EA7A0180BB}" presName="hierRoot2" presStyleCnt="0">
        <dgm:presLayoutVars>
          <dgm:hierBranch val="init"/>
        </dgm:presLayoutVars>
      </dgm:prSet>
      <dgm:spPr/>
    </dgm:pt>
    <dgm:pt modelId="{675D11F2-A015-4D3E-8D61-AFB55FE83BFB}" type="pres">
      <dgm:prSet presAssocID="{91BB3A1E-2214-4F77-AAFC-E6EA7A0180BB}" presName="rootComposite" presStyleCnt="0"/>
      <dgm:spPr/>
    </dgm:pt>
    <dgm:pt modelId="{F45F255C-4BC5-4D25-A7C7-7AD5EFE80F1A}" type="pres">
      <dgm:prSet presAssocID="{91BB3A1E-2214-4F77-AAFC-E6EA7A0180BB}" presName="rootText" presStyleLbl="node2" presStyleIdx="0" presStyleCnt="3" custScaleX="109936" custScaleY="3066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084667-1523-48EF-9A55-195A47877E4A}" type="pres">
      <dgm:prSet presAssocID="{91BB3A1E-2214-4F77-AAFC-E6EA7A0180BB}" presName="rootConnector" presStyleLbl="node2" presStyleIdx="0" presStyleCnt="3"/>
      <dgm:spPr/>
      <dgm:t>
        <a:bodyPr/>
        <a:lstStyle/>
        <a:p>
          <a:endParaRPr lang="ru-RU"/>
        </a:p>
      </dgm:t>
    </dgm:pt>
    <dgm:pt modelId="{5DE38C9C-6A55-488B-BEF8-073F205A1F7A}" type="pres">
      <dgm:prSet presAssocID="{91BB3A1E-2214-4F77-AAFC-E6EA7A0180BB}" presName="hierChild4" presStyleCnt="0"/>
      <dgm:spPr/>
    </dgm:pt>
    <dgm:pt modelId="{79119DBB-2244-4546-98B6-2F3544B107FF}" type="pres">
      <dgm:prSet presAssocID="{91BB3A1E-2214-4F77-AAFC-E6EA7A0180BB}" presName="hierChild5" presStyleCnt="0"/>
      <dgm:spPr/>
    </dgm:pt>
    <dgm:pt modelId="{2E825F28-BD05-4EC7-9981-3E801ED20B4E}" type="pres">
      <dgm:prSet presAssocID="{65493C45-873E-4EC3-A763-73704ADAB8C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52CE451-45F2-4427-BDB6-8E0D3D5BE8F1}" type="pres">
      <dgm:prSet presAssocID="{7F27F727-D960-490D-9F85-F79EDBE90408}" presName="hierRoot2" presStyleCnt="0">
        <dgm:presLayoutVars>
          <dgm:hierBranch val="init"/>
        </dgm:presLayoutVars>
      </dgm:prSet>
      <dgm:spPr/>
    </dgm:pt>
    <dgm:pt modelId="{B79ADBD2-8DFB-43A8-BFD1-D31571021854}" type="pres">
      <dgm:prSet presAssocID="{7F27F727-D960-490D-9F85-F79EDBE90408}" presName="rootComposite" presStyleCnt="0"/>
      <dgm:spPr/>
    </dgm:pt>
    <dgm:pt modelId="{CFBD8B6C-2540-4DF8-A24C-561E2744846E}" type="pres">
      <dgm:prSet presAssocID="{7F27F727-D960-490D-9F85-F79EDBE90408}" presName="rootText" presStyleLbl="node2" presStyleIdx="1" presStyleCnt="3" custScaleY="231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E89AA3-8F7C-4CD1-B71A-2512CE8CBEB1}" type="pres">
      <dgm:prSet presAssocID="{7F27F727-D960-490D-9F85-F79EDBE90408}" presName="rootConnector" presStyleLbl="node2" presStyleIdx="1" presStyleCnt="3"/>
      <dgm:spPr/>
      <dgm:t>
        <a:bodyPr/>
        <a:lstStyle/>
        <a:p>
          <a:endParaRPr lang="ru-RU"/>
        </a:p>
      </dgm:t>
    </dgm:pt>
    <dgm:pt modelId="{4A28A81B-0342-408B-8A99-9E49B0D1E398}" type="pres">
      <dgm:prSet presAssocID="{7F27F727-D960-490D-9F85-F79EDBE90408}" presName="hierChild4" presStyleCnt="0"/>
      <dgm:spPr/>
    </dgm:pt>
    <dgm:pt modelId="{089A05F2-8CB0-4BE2-80E3-71D96B27CC9C}" type="pres">
      <dgm:prSet presAssocID="{7F27F727-D960-490D-9F85-F79EDBE90408}" presName="hierChild5" presStyleCnt="0"/>
      <dgm:spPr/>
    </dgm:pt>
    <dgm:pt modelId="{E2899075-CE77-4B22-A6FA-053C02456D5A}" type="pres">
      <dgm:prSet presAssocID="{9E38A850-BE1C-4B80-84A2-4D5F6C43719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56C8A5E-018F-4758-BBCE-B60E0D0D2029}" type="pres">
      <dgm:prSet presAssocID="{68274FBD-5694-488F-BE71-5F113035F225}" presName="hierRoot2" presStyleCnt="0">
        <dgm:presLayoutVars>
          <dgm:hierBranch val="init"/>
        </dgm:presLayoutVars>
      </dgm:prSet>
      <dgm:spPr/>
    </dgm:pt>
    <dgm:pt modelId="{F5181803-5D47-40E5-A020-9F8B88139D21}" type="pres">
      <dgm:prSet presAssocID="{68274FBD-5694-488F-BE71-5F113035F225}" presName="rootComposite" presStyleCnt="0"/>
      <dgm:spPr/>
    </dgm:pt>
    <dgm:pt modelId="{CC49AA9C-502E-4A61-8790-B2F345399088}" type="pres">
      <dgm:prSet presAssocID="{68274FBD-5694-488F-BE71-5F113035F225}" presName="rootText" presStyleLbl="node2" presStyleIdx="2" presStyleCnt="3" custScaleX="106969" custScaleY="222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4838C9-E7FF-44A8-A758-2CE190C18C3B}" type="pres">
      <dgm:prSet presAssocID="{68274FBD-5694-488F-BE71-5F113035F225}" presName="rootConnector" presStyleLbl="node2" presStyleIdx="2" presStyleCnt="3"/>
      <dgm:spPr/>
      <dgm:t>
        <a:bodyPr/>
        <a:lstStyle/>
        <a:p>
          <a:endParaRPr lang="ru-RU"/>
        </a:p>
      </dgm:t>
    </dgm:pt>
    <dgm:pt modelId="{E7D1A82B-EC73-40EC-BDF0-063F331DD1E1}" type="pres">
      <dgm:prSet presAssocID="{68274FBD-5694-488F-BE71-5F113035F225}" presName="hierChild4" presStyleCnt="0"/>
      <dgm:spPr/>
    </dgm:pt>
    <dgm:pt modelId="{A0F7D3CF-ADAB-4716-821A-41C3EA9145C5}" type="pres">
      <dgm:prSet presAssocID="{68274FBD-5694-488F-BE71-5F113035F225}" presName="hierChild5" presStyleCnt="0"/>
      <dgm:spPr/>
    </dgm:pt>
    <dgm:pt modelId="{F1F782B4-5CD8-439B-8E1C-7241898BD6DB}" type="pres">
      <dgm:prSet presAssocID="{E28B96EF-DBAB-434A-9A1D-5FE9843B9951}" presName="hierChild3" presStyleCnt="0"/>
      <dgm:spPr/>
    </dgm:pt>
  </dgm:ptLst>
  <dgm:cxnLst>
    <dgm:cxn modelId="{E7563B4C-B627-4A1C-AF73-8F29A6D7468C}" srcId="{E28B96EF-DBAB-434A-9A1D-5FE9843B9951}" destId="{91BB3A1E-2214-4F77-AAFC-E6EA7A0180BB}" srcOrd="0" destOrd="0" parTransId="{DF5F1090-D9BA-43BF-BA02-946ECBBDFFA7}" sibTransId="{9C3C6273-9F64-467F-A2CE-CA94F3003A20}"/>
    <dgm:cxn modelId="{A55E2515-9F2D-4B5E-9B97-A9ABFAF8B397}" type="presOf" srcId="{91BB3A1E-2214-4F77-AAFC-E6EA7A0180BB}" destId="{F45F255C-4BC5-4D25-A7C7-7AD5EFE80F1A}" srcOrd="0" destOrd="0" presId="urn:microsoft.com/office/officeart/2005/8/layout/orgChart1"/>
    <dgm:cxn modelId="{46707093-D632-4246-B449-60DF78F3AE33}" srcId="{E28B96EF-DBAB-434A-9A1D-5FE9843B9951}" destId="{68274FBD-5694-488F-BE71-5F113035F225}" srcOrd="2" destOrd="0" parTransId="{9E38A850-BE1C-4B80-84A2-4D5F6C437192}" sibTransId="{788E012D-37A4-49CA-BD84-94449F452866}"/>
    <dgm:cxn modelId="{2C9B5CC2-74A1-45F3-8A8C-AC71FDCD5E4A}" srcId="{E0427DB9-4C2F-4B94-9958-F668A7893140}" destId="{E28B96EF-DBAB-434A-9A1D-5FE9843B9951}" srcOrd="0" destOrd="0" parTransId="{2E50FABB-A9FC-413D-8874-54AAC6053ABE}" sibTransId="{D7583A6B-1570-4ED6-99FA-EB6D9473563F}"/>
    <dgm:cxn modelId="{653899A8-8D63-47F5-A76B-60821853862C}" type="presOf" srcId="{E28B96EF-DBAB-434A-9A1D-5FE9843B9951}" destId="{7C9D0A39-6A01-41E0-9488-E98651F82198}" srcOrd="0" destOrd="0" presId="urn:microsoft.com/office/officeart/2005/8/layout/orgChart1"/>
    <dgm:cxn modelId="{A2A9E6A1-9771-4929-B4D0-04787E7EEE02}" type="presOf" srcId="{91BB3A1E-2214-4F77-AAFC-E6EA7A0180BB}" destId="{13084667-1523-48EF-9A55-195A47877E4A}" srcOrd="1" destOrd="0" presId="urn:microsoft.com/office/officeart/2005/8/layout/orgChart1"/>
    <dgm:cxn modelId="{006D53DC-723B-4275-B92B-CCAA73EB0C11}" type="presOf" srcId="{68274FBD-5694-488F-BE71-5F113035F225}" destId="{CC49AA9C-502E-4A61-8790-B2F345399088}" srcOrd="0" destOrd="0" presId="urn:microsoft.com/office/officeart/2005/8/layout/orgChart1"/>
    <dgm:cxn modelId="{31A2215B-8727-45A7-9E3F-859CBA63D151}" type="presOf" srcId="{E0427DB9-4C2F-4B94-9958-F668A7893140}" destId="{131255B8-2BAB-4CB4-A4FB-E7EEF7963683}" srcOrd="0" destOrd="0" presId="urn:microsoft.com/office/officeart/2005/8/layout/orgChart1"/>
    <dgm:cxn modelId="{FFE39AC4-5C91-4A8F-A116-03B00864C456}" type="presOf" srcId="{68274FBD-5694-488F-BE71-5F113035F225}" destId="{EA4838C9-E7FF-44A8-A758-2CE190C18C3B}" srcOrd="1" destOrd="0" presId="urn:microsoft.com/office/officeart/2005/8/layout/orgChart1"/>
    <dgm:cxn modelId="{41C1754F-13FA-4B0A-8A4C-40C61B66638A}" type="presOf" srcId="{7F27F727-D960-490D-9F85-F79EDBE90408}" destId="{CFBD8B6C-2540-4DF8-A24C-561E2744846E}" srcOrd="0" destOrd="0" presId="urn:microsoft.com/office/officeart/2005/8/layout/orgChart1"/>
    <dgm:cxn modelId="{3A876F42-61E1-4D65-9FD9-F485F9759B0B}" type="presOf" srcId="{E28B96EF-DBAB-434A-9A1D-5FE9843B9951}" destId="{6E77E1B1-E6A3-48D7-940B-637CB4793605}" srcOrd="1" destOrd="0" presId="urn:microsoft.com/office/officeart/2005/8/layout/orgChart1"/>
    <dgm:cxn modelId="{8FC70773-2DB1-44CE-9823-B23560070C76}" type="presOf" srcId="{9E38A850-BE1C-4B80-84A2-4D5F6C437192}" destId="{E2899075-CE77-4B22-A6FA-053C02456D5A}" srcOrd="0" destOrd="0" presId="urn:microsoft.com/office/officeart/2005/8/layout/orgChart1"/>
    <dgm:cxn modelId="{C69D0C94-432E-4649-BDCD-118D4A03E6D9}" type="presOf" srcId="{7F27F727-D960-490D-9F85-F79EDBE90408}" destId="{A2E89AA3-8F7C-4CD1-B71A-2512CE8CBEB1}" srcOrd="1" destOrd="0" presId="urn:microsoft.com/office/officeart/2005/8/layout/orgChart1"/>
    <dgm:cxn modelId="{A86DF289-B721-453C-8668-2CE647BC2A18}" type="presOf" srcId="{65493C45-873E-4EC3-A763-73704ADAB8C0}" destId="{2E825F28-BD05-4EC7-9981-3E801ED20B4E}" srcOrd="0" destOrd="0" presId="urn:microsoft.com/office/officeart/2005/8/layout/orgChart1"/>
    <dgm:cxn modelId="{59411233-3856-4CF7-95D3-1616369FE326}" srcId="{E28B96EF-DBAB-434A-9A1D-5FE9843B9951}" destId="{7F27F727-D960-490D-9F85-F79EDBE90408}" srcOrd="1" destOrd="0" parTransId="{65493C45-873E-4EC3-A763-73704ADAB8C0}" sibTransId="{4551D796-8BD1-45EE-BE3E-B85C4B782BCD}"/>
    <dgm:cxn modelId="{37F44CC6-8C5B-4150-B923-A16490DD2B32}" type="presOf" srcId="{DF5F1090-D9BA-43BF-BA02-946ECBBDFFA7}" destId="{7C40033D-5DB4-4579-BF60-4EE5C0C5877A}" srcOrd="0" destOrd="0" presId="urn:microsoft.com/office/officeart/2005/8/layout/orgChart1"/>
    <dgm:cxn modelId="{9FCF1333-9D2E-4D99-9F40-E05A830DC20A}" type="presParOf" srcId="{131255B8-2BAB-4CB4-A4FB-E7EEF7963683}" destId="{5E1DF2D3-A768-463F-8A0B-ADFD6C41AE67}" srcOrd="0" destOrd="0" presId="urn:microsoft.com/office/officeart/2005/8/layout/orgChart1"/>
    <dgm:cxn modelId="{7B5FF809-7A9A-4F38-BF43-701C803365CE}" type="presParOf" srcId="{5E1DF2D3-A768-463F-8A0B-ADFD6C41AE67}" destId="{85DC67C6-7BD2-494F-A34E-0073662B8495}" srcOrd="0" destOrd="0" presId="urn:microsoft.com/office/officeart/2005/8/layout/orgChart1"/>
    <dgm:cxn modelId="{7D292CFB-64E3-4973-8293-D36313CAFE65}" type="presParOf" srcId="{85DC67C6-7BD2-494F-A34E-0073662B8495}" destId="{7C9D0A39-6A01-41E0-9488-E98651F82198}" srcOrd="0" destOrd="0" presId="urn:microsoft.com/office/officeart/2005/8/layout/orgChart1"/>
    <dgm:cxn modelId="{67621167-ECEB-4967-A3F8-FB0805A3B209}" type="presParOf" srcId="{85DC67C6-7BD2-494F-A34E-0073662B8495}" destId="{6E77E1B1-E6A3-48D7-940B-637CB4793605}" srcOrd="1" destOrd="0" presId="urn:microsoft.com/office/officeart/2005/8/layout/orgChart1"/>
    <dgm:cxn modelId="{5B564AFF-EC91-4A9E-A98A-E3B36E673FDA}" type="presParOf" srcId="{5E1DF2D3-A768-463F-8A0B-ADFD6C41AE67}" destId="{53BD6F51-FFB5-455D-954E-6BDCA5D4E89B}" srcOrd="1" destOrd="0" presId="urn:microsoft.com/office/officeart/2005/8/layout/orgChart1"/>
    <dgm:cxn modelId="{715C6EA6-8BC7-41E4-A04A-02EBB11EE2C1}" type="presParOf" srcId="{53BD6F51-FFB5-455D-954E-6BDCA5D4E89B}" destId="{7C40033D-5DB4-4579-BF60-4EE5C0C5877A}" srcOrd="0" destOrd="0" presId="urn:microsoft.com/office/officeart/2005/8/layout/orgChart1"/>
    <dgm:cxn modelId="{9BAEE35E-9461-45CF-BDBE-B18690F43F27}" type="presParOf" srcId="{53BD6F51-FFB5-455D-954E-6BDCA5D4E89B}" destId="{216BA23B-8A18-42B9-B50C-832D20CF34B2}" srcOrd="1" destOrd="0" presId="urn:microsoft.com/office/officeart/2005/8/layout/orgChart1"/>
    <dgm:cxn modelId="{F64EDDF1-AE01-4812-94B0-34139CABCC23}" type="presParOf" srcId="{216BA23B-8A18-42B9-B50C-832D20CF34B2}" destId="{675D11F2-A015-4D3E-8D61-AFB55FE83BFB}" srcOrd="0" destOrd="0" presId="urn:microsoft.com/office/officeart/2005/8/layout/orgChart1"/>
    <dgm:cxn modelId="{BC3FFDF0-8DBD-461A-81DB-B689170D24B9}" type="presParOf" srcId="{675D11F2-A015-4D3E-8D61-AFB55FE83BFB}" destId="{F45F255C-4BC5-4D25-A7C7-7AD5EFE80F1A}" srcOrd="0" destOrd="0" presId="urn:microsoft.com/office/officeart/2005/8/layout/orgChart1"/>
    <dgm:cxn modelId="{D8A7043D-5104-4550-817D-C41CE351AC5E}" type="presParOf" srcId="{675D11F2-A015-4D3E-8D61-AFB55FE83BFB}" destId="{13084667-1523-48EF-9A55-195A47877E4A}" srcOrd="1" destOrd="0" presId="urn:microsoft.com/office/officeart/2005/8/layout/orgChart1"/>
    <dgm:cxn modelId="{EBF60191-095D-40EF-9E4F-608C93947D40}" type="presParOf" srcId="{216BA23B-8A18-42B9-B50C-832D20CF34B2}" destId="{5DE38C9C-6A55-488B-BEF8-073F205A1F7A}" srcOrd="1" destOrd="0" presId="urn:microsoft.com/office/officeart/2005/8/layout/orgChart1"/>
    <dgm:cxn modelId="{BE42075D-09C6-4B56-8159-34D90D9A4D33}" type="presParOf" srcId="{216BA23B-8A18-42B9-B50C-832D20CF34B2}" destId="{79119DBB-2244-4546-98B6-2F3544B107FF}" srcOrd="2" destOrd="0" presId="urn:microsoft.com/office/officeart/2005/8/layout/orgChart1"/>
    <dgm:cxn modelId="{751DE1E4-77A5-4A5B-8654-AF0A4DB8431D}" type="presParOf" srcId="{53BD6F51-FFB5-455D-954E-6BDCA5D4E89B}" destId="{2E825F28-BD05-4EC7-9981-3E801ED20B4E}" srcOrd="2" destOrd="0" presId="urn:microsoft.com/office/officeart/2005/8/layout/orgChart1"/>
    <dgm:cxn modelId="{30593C90-0B09-4DB2-ABE7-6F74340BD860}" type="presParOf" srcId="{53BD6F51-FFB5-455D-954E-6BDCA5D4E89B}" destId="{652CE451-45F2-4427-BDB6-8E0D3D5BE8F1}" srcOrd="3" destOrd="0" presId="urn:microsoft.com/office/officeart/2005/8/layout/orgChart1"/>
    <dgm:cxn modelId="{EF850D97-ACCD-4140-B66B-8810449AD386}" type="presParOf" srcId="{652CE451-45F2-4427-BDB6-8E0D3D5BE8F1}" destId="{B79ADBD2-8DFB-43A8-BFD1-D31571021854}" srcOrd="0" destOrd="0" presId="urn:microsoft.com/office/officeart/2005/8/layout/orgChart1"/>
    <dgm:cxn modelId="{C772C590-B6FE-4D64-8F49-44AB4937C348}" type="presParOf" srcId="{B79ADBD2-8DFB-43A8-BFD1-D31571021854}" destId="{CFBD8B6C-2540-4DF8-A24C-561E2744846E}" srcOrd="0" destOrd="0" presId="urn:microsoft.com/office/officeart/2005/8/layout/orgChart1"/>
    <dgm:cxn modelId="{828DEA9B-8DBE-41A2-A131-CBEFE44292C5}" type="presParOf" srcId="{B79ADBD2-8DFB-43A8-BFD1-D31571021854}" destId="{A2E89AA3-8F7C-4CD1-B71A-2512CE8CBEB1}" srcOrd="1" destOrd="0" presId="urn:microsoft.com/office/officeart/2005/8/layout/orgChart1"/>
    <dgm:cxn modelId="{BA8018EC-1345-48BB-ADD5-7693BAB646D8}" type="presParOf" srcId="{652CE451-45F2-4427-BDB6-8E0D3D5BE8F1}" destId="{4A28A81B-0342-408B-8A99-9E49B0D1E398}" srcOrd="1" destOrd="0" presId="urn:microsoft.com/office/officeart/2005/8/layout/orgChart1"/>
    <dgm:cxn modelId="{7EDFAD7F-8572-4C5C-8C75-BF38D809325E}" type="presParOf" srcId="{652CE451-45F2-4427-BDB6-8E0D3D5BE8F1}" destId="{089A05F2-8CB0-4BE2-80E3-71D96B27CC9C}" srcOrd="2" destOrd="0" presId="urn:microsoft.com/office/officeart/2005/8/layout/orgChart1"/>
    <dgm:cxn modelId="{7DCA9EC9-6A92-488F-9FFE-EC4672AFB07C}" type="presParOf" srcId="{53BD6F51-FFB5-455D-954E-6BDCA5D4E89B}" destId="{E2899075-CE77-4B22-A6FA-053C02456D5A}" srcOrd="4" destOrd="0" presId="urn:microsoft.com/office/officeart/2005/8/layout/orgChart1"/>
    <dgm:cxn modelId="{18932638-2598-4DC4-A478-B1DC11B8DDE3}" type="presParOf" srcId="{53BD6F51-FFB5-455D-954E-6BDCA5D4E89B}" destId="{A56C8A5E-018F-4758-BBCE-B60E0D0D2029}" srcOrd="5" destOrd="0" presId="urn:microsoft.com/office/officeart/2005/8/layout/orgChart1"/>
    <dgm:cxn modelId="{A2C8600D-D540-40EA-B6B0-4FC5397E2BBE}" type="presParOf" srcId="{A56C8A5E-018F-4758-BBCE-B60E0D0D2029}" destId="{F5181803-5D47-40E5-A020-9F8B88139D21}" srcOrd="0" destOrd="0" presId="urn:microsoft.com/office/officeart/2005/8/layout/orgChart1"/>
    <dgm:cxn modelId="{FB849CF2-2AA1-4E5A-879F-B6D32EE8074B}" type="presParOf" srcId="{F5181803-5D47-40E5-A020-9F8B88139D21}" destId="{CC49AA9C-502E-4A61-8790-B2F345399088}" srcOrd="0" destOrd="0" presId="urn:microsoft.com/office/officeart/2005/8/layout/orgChart1"/>
    <dgm:cxn modelId="{68480805-735F-49C1-9CC5-5924BD87D7BA}" type="presParOf" srcId="{F5181803-5D47-40E5-A020-9F8B88139D21}" destId="{EA4838C9-E7FF-44A8-A758-2CE190C18C3B}" srcOrd="1" destOrd="0" presId="urn:microsoft.com/office/officeart/2005/8/layout/orgChart1"/>
    <dgm:cxn modelId="{A48B290E-E399-4CE5-B9CC-97BBC16FA3CC}" type="presParOf" srcId="{A56C8A5E-018F-4758-BBCE-B60E0D0D2029}" destId="{E7D1A82B-EC73-40EC-BDF0-063F331DD1E1}" srcOrd="1" destOrd="0" presId="urn:microsoft.com/office/officeart/2005/8/layout/orgChart1"/>
    <dgm:cxn modelId="{FEE5EA0E-8026-48AA-9E31-D95B804CA458}" type="presParOf" srcId="{A56C8A5E-018F-4758-BBCE-B60E0D0D2029}" destId="{A0F7D3CF-ADAB-4716-821A-41C3EA9145C5}" srcOrd="2" destOrd="0" presId="urn:microsoft.com/office/officeart/2005/8/layout/orgChart1"/>
    <dgm:cxn modelId="{903C8794-27DD-4E82-AD02-01E91C9213D6}" type="presParOf" srcId="{5E1DF2D3-A768-463F-8A0B-ADFD6C41AE67}" destId="{F1F782B4-5CD8-439B-8E1C-7241898BD6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53D0E0-3E36-46DE-ABB0-9F510B875F00}">
      <dsp:nvSpPr>
        <dsp:cNvPr id="0" name=""/>
        <dsp:cNvSpPr/>
      </dsp:nvSpPr>
      <dsp:spPr>
        <a:xfrm>
          <a:off x="0" y="0"/>
          <a:ext cx="7715304" cy="996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прозрачности для граждан </a:t>
          </a:r>
          <a:endParaRPr lang="ru-RU" sz="2000" kern="1200" dirty="0"/>
        </a:p>
      </dsp:txBody>
      <dsp:txXfrm>
        <a:off x="1642683" y="0"/>
        <a:ext cx="6072620" cy="996225"/>
      </dsp:txXfrm>
    </dsp:sp>
    <dsp:sp modelId="{DC978377-4603-4EF9-89BF-43639AE17C6E}">
      <dsp:nvSpPr>
        <dsp:cNvPr id="0" name=""/>
        <dsp:cNvSpPr/>
      </dsp:nvSpPr>
      <dsp:spPr>
        <a:xfrm>
          <a:off x="99622" y="99622"/>
          <a:ext cx="1543060" cy="7969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D1F72-DF2F-4FF5-BE2F-8FF42067FDD4}">
      <dsp:nvSpPr>
        <dsp:cNvPr id="0" name=""/>
        <dsp:cNvSpPr/>
      </dsp:nvSpPr>
      <dsp:spPr>
        <a:xfrm>
          <a:off x="0" y="1095847"/>
          <a:ext cx="7715304" cy="996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Расширение информированности граждан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642683" y="1095847"/>
        <a:ext cx="6072620" cy="996225"/>
      </dsp:txXfrm>
    </dsp:sp>
    <dsp:sp modelId="{1BFCF48F-BAFD-4195-BA6A-E2D4B76E1F2F}">
      <dsp:nvSpPr>
        <dsp:cNvPr id="0" name=""/>
        <dsp:cNvSpPr/>
      </dsp:nvSpPr>
      <dsp:spPr>
        <a:xfrm>
          <a:off x="99622" y="1195470"/>
          <a:ext cx="1543060" cy="7969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2AB48-4152-472B-9F30-097FB653E9AE}">
      <dsp:nvSpPr>
        <dsp:cNvPr id="0" name=""/>
        <dsp:cNvSpPr/>
      </dsp:nvSpPr>
      <dsp:spPr>
        <a:xfrm>
          <a:off x="0" y="2191695"/>
          <a:ext cx="7715304" cy="996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роли граждан и органов власти в управлении публично-правовыми образованиями</a:t>
          </a:r>
          <a:endParaRPr lang="ru-RU" sz="2000" kern="1200" dirty="0"/>
        </a:p>
      </dsp:txBody>
      <dsp:txXfrm>
        <a:off x="1642683" y="2191695"/>
        <a:ext cx="6072620" cy="996225"/>
      </dsp:txXfrm>
    </dsp:sp>
    <dsp:sp modelId="{827A6060-C406-4638-A84C-9EC0A1B70B92}">
      <dsp:nvSpPr>
        <dsp:cNvPr id="0" name=""/>
        <dsp:cNvSpPr/>
      </dsp:nvSpPr>
      <dsp:spPr>
        <a:xfrm>
          <a:off x="99622" y="2291318"/>
          <a:ext cx="1543060" cy="7969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09386-9606-4845-AFC4-486750D42ACA}">
      <dsp:nvSpPr>
        <dsp:cNvPr id="0" name=""/>
        <dsp:cNvSpPr/>
      </dsp:nvSpPr>
      <dsp:spPr>
        <a:xfrm>
          <a:off x="0" y="3287543"/>
          <a:ext cx="7715304" cy="996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Повышение уровня доверия граждан к проводимой  бюджетной политике</a:t>
          </a:r>
        </a:p>
      </dsp:txBody>
      <dsp:txXfrm>
        <a:off x="1642683" y="3287543"/>
        <a:ext cx="6072620" cy="996225"/>
      </dsp:txXfrm>
    </dsp:sp>
    <dsp:sp modelId="{8AEAA4DC-9FAD-4257-912D-1C43A0D1CE9E}">
      <dsp:nvSpPr>
        <dsp:cNvPr id="0" name=""/>
        <dsp:cNvSpPr/>
      </dsp:nvSpPr>
      <dsp:spPr>
        <a:xfrm>
          <a:off x="99622" y="3387165"/>
          <a:ext cx="1543060" cy="7969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68805C-1181-4824-8F5B-489C792EB54B}">
      <dsp:nvSpPr>
        <dsp:cNvPr id="0" name=""/>
        <dsp:cNvSpPr/>
      </dsp:nvSpPr>
      <dsp:spPr>
        <a:xfrm>
          <a:off x="0" y="286158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2FA45-79E7-4A24-8356-8E2A42D0F8A8}">
      <dsp:nvSpPr>
        <dsp:cNvPr id="0" name=""/>
        <dsp:cNvSpPr/>
      </dsp:nvSpPr>
      <dsp:spPr>
        <a:xfrm>
          <a:off x="304800" y="58321"/>
          <a:ext cx="4119469" cy="493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1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800" y="58321"/>
        <a:ext cx="4119469" cy="493516"/>
      </dsp:txXfrm>
    </dsp:sp>
    <dsp:sp modelId="{ADB9F824-F9CA-49D1-A58A-EE558B83308B}">
      <dsp:nvSpPr>
        <dsp:cNvPr id="0" name=""/>
        <dsp:cNvSpPr/>
      </dsp:nvSpPr>
      <dsp:spPr>
        <a:xfrm>
          <a:off x="0" y="1102638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D531B-4BA0-4883-A509-970BD7F67133}">
      <dsp:nvSpPr>
        <dsp:cNvPr id="0" name=""/>
        <dsp:cNvSpPr/>
      </dsp:nvSpPr>
      <dsp:spPr>
        <a:xfrm>
          <a:off x="304800" y="836958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Рассмотрение и утверждение бюджета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836958"/>
        <a:ext cx="4267200" cy="531360"/>
      </dsp:txXfrm>
    </dsp:sp>
    <dsp:sp modelId="{E04DA55E-1B96-485B-B67C-953DBC9D1612}">
      <dsp:nvSpPr>
        <dsp:cNvPr id="0" name=""/>
        <dsp:cNvSpPr/>
      </dsp:nvSpPr>
      <dsp:spPr>
        <a:xfrm>
          <a:off x="0" y="1919118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07164-3718-42D2-A2D7-98B412B5AF34}">
      <dsp:nvSpPr>
        <dsp:cNvPr id="0" name=""/>
        <dsp:cNvSpPr/>
      </dsp:nvSpPr>
      <dsp:spPr>
        <a:xfrm>
          <a:off x="304800" y="1653438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1653438"/>
        <a:ext cx="4267200" cy="531360"/>
      </dsp:txXfrm>
    </dsp:sp>
    <dsp:sp modelId="{227ED031-0BD2-4B91-9E5A-64F392564E99}">
      <dsp:nvSpPr>
        <dsp:cNvPr id="0" name=""/>
        <dsp:cNvSpPr/>
      </dsp:nvSpPr>
      <dsp:spPr>
        <a:xfrm>
          <a:off x="0" y="2735598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FB33C-0BA9-4924-A221-6C164449DEDA}">
      <dsp:nvSpPr>
        <dsp:cNvPr id="0" name=""/>
        <dsp:cNvSpPr/>
      </dsp:nvSpPr>
      <dsp:spPr>
        <a:xfrm>
          <a:off x="304800" y="2469918"/>
          <a:ext cx="536259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Times New Roman" pitchFamily="18" charset="0"/>
              <a:cs typeface="Times New Roman" pitchFamily="18" charset="0"/>
            </a:rPr>
            <a:t>Составление, внешняя проверка, рассмотрение и утверждение бюджетной отчетности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2469918"/>
        <a:ext cx="5362590" cy="531360"/>
      </dsp:txXfrm>
    </dsp:sp>
    <dsp:sp modelId="{87764D54-C0A2-4784-845C-19222B3E8093}">
      <dsp:nvSpPr>
        <dsp:cNvPr id="0" name=""/>
        <dsp:cNvSpPr/>
      </dsp:nvSpPr>
      <dsp:spPr>
        <a:xfrm>
          <a:off x="0" y="3552078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7B3B5-1C70-44B6-AD32-EFDCAEDAABB0}">
      <dsp:nvSpPr>
        <dsp:cNvPr id="0" name=""/>
        <dsp:cNvSpPr/>
      </dsp:nvSpPr>
      <dsp:spPr>
        <a:xfrm>
          <a:off x="304800" y="3286398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Times New Roman" pitchFamily="18" charset="0"/>
              <a:cs typeface="Times New Roman" pitchFamily="18" charset="0"/>
            </a:rPr>
            <a:t>Контроль за исполнением бюджетов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3286398"/>
        <a:ext cx="4267200" cy="5313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E32002-5F66-403E-92C1-D1348296C03A}">
      <dsp:nvSpPr>
        <dsp:cNvPr id="0" name=""/>
        <dsp:cNvSpPr/>
      </dsp:nvSpPr>
      <dsp:spPr>
        <a:xfrm>
          <a:off x="0" y="13680"/>
          <a:ext cx="7286676" cy="13885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Бюджетный Кодекс Российской Федерации, Федеральным законом от 06.10.2003г. № 131-ФЗ «Об общих принципах организации местного самоуправления в Российской Федерации»</a:t>
          </a:r>
          <a:endParaRPr lang="ru-RU" sz="1700" kern="1200" dirty="0"/>
        </a:p>
      </dsp:txBody>
      <dsp:txXfrm>
        <a:off x="0" y="13680"/>
        <a:ext cx="7286676" cy="1388595"/>
      </dsp:txXfrm>
    </dsp:sp>
    <dsp:sp modelId="{5B4F67B8-5FB6-4553-9998-DDF731608FA2}">
      <dsp:nvSpPr>
        <dsp:cNvPr id="0" name=""/>
        <dsp:cNvSpPr/>
      </dsp:nvSpPr>
      <dsp:spPr>
        <a:xfrm>
          <a:off x="0" y="1451235"/>
          <a:ext cx="7286676" cy="1723592"/>
        </a:xfrm>
        <a:prstGeom prst="roundRect">
          <a:avLst/>
        </a:prstGeom>
        <a:gradFill rotWithShape="0">
          <a:gsLst>
            <a:gs pos="0">
              <a:schemeClr val="accent5">
                <a:hueOff val="-918568"/>
                <a:satOff val="135"/>
                <a:lumOff val="-3236"/>
                <a:alphaOff val="0"/>
                <a:tint val="70000"/>
                <a:satMod val="130000"/>
              </a:schemeClr>
            </a:gs>
            <a:gs pos="43000">
              <a:schemeClr val="accent5">
                <a:hueOff val="-918568"/>
                <a:satOff val="135"/>
                <a:lumOff val="-3236"/>
                <a:alphaOff val="0"/>
                <a:tint val="44000"/>
                <a:satMod val="165000"/>
              </a:schemeClr>
            </a:gs>
            <a:gs pos="93000">
              <a:schemeClr val="accent5">
                <a:hueOff val="-918568"/>
                <a:satOff val="135"/>
                <a:lumOff val="-3236"/>
                <a:alphaOff val="0"/>
                <a:tint val="15000"/>
                <a:satMod val="165000"/>
              </a:schemeClr>
            </a:gs>
            <a:gs pos="100000">
              <a:schemeClr val="accent5">
                <a:hueOff val="-918568"/>
                <a:satOff val="135"/>
                <a:lumOff val="-3236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918568"/>
              <a:satOff val="135"/>
              <a:lumOff val="-323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Решение Совета депутатов сельского поселения </a:t>
          </a:r>
          <a:r>
            <a:rPr lang="ru-RU" sz="1700" kern="1200" dirty="0" err="1" smtClean="0"/>
            <a:t>Шугур</a:t>
          </a:r>
          <a:r>
            <a:rPr lang="ru-RU" sz="1700" kern="1200" dirty="0" smtClean="0"/>
            <a:t> от 11 ноября 2022 года № </a:t>
          </a:r>
          <a:r>
            <a:rPr lang="ru-RU" sz="1700" b="0" kern="1200" dirty="0" smtClean="0"/>
            <a:t>191 О внесении изменений в решение Совета депутатов сельского поселения </a:t>
          </a:r>
          <a:r>
            <a:rPr lang="ru-RU" sz="1700" b="0" kern="1200" dirty="0" err="1" smtClean="0"/>
            <a:t>Шугур</a:t>
          </a:r>
          <a:r>
            <a:rPr lang="ru-RU" sz="1700" b="0" kern="1200" dirty="0" smtClean="0"/>
            <a:t> от 6 ноября 2019 года №61 «Об утверждении Положения о бюджетном процессе в муниципальном образовании сельское поселение </a:t>
          </a:r>
          <a:r>
            <a:rPr lang="ru-RU" sz="1700" b="0" kern="1200" dirty="0" err="1" smtClean="0"/>
            <a:t>Шугур</a:t>
          </a:r>
          <a:r>
            <a:rPr lang="ru-RU" sz="1700" b="0" kern="1200" dirty="0" smtClean="0"/>
            <a:t>» (с изменениями от 30 апреля 2020 г. №86, от 30 апреля 2021 г. №145, от 30 сентября 2022 №155)</a:t>
          </a:r>
          <a:endParaRPr lang="ru-RU" sz="1700" b="0" kern="1200" dirty="0"/>
        </a:p>
      </dsp:txBody>
      <dsp:txXfrm>
        <a:off x="0" y="1451235"/>
        <a:ext cx="7286676" cy="1723592"/>
      </dsp:txXfrm>
    </dsp:sp>
    <dsp:sp modelId="{06E407FE-4DD3-4891-8A09-C651C7631915}">
      <dsp:nvSpPr>
        <dsp:cNvPr id="0" name=""/>
        <dsp:cNvSpPr/>
      </dsp:nvSpPr>
      <dsp:spPr>
        <a:xfrm>
          <a:off x="0" y="3223788"/>
          <a:ext cx="7286676" cy="826531"/>
        </a:xfrm>
        <a:prstGeom prst="roundRect">
          <a:avLst/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70000"/>
                <a:satMod val="130000"/>
              </a:schemeClr>
            </a:gs>
            <a:gs pos="43000">
              <a:schemeClr val="accent5">
                <a:hueOff val="-1837137"/>
                <a:satOff val="270"/>
                <a:lumOff val="-6471"/>
                <a:alphaOff val="0"/>
                <a:tint val="44000"/>
                <a:satMod val="165000"/>
              </a:schemeClr>
            </a:gs>
            <a:gs pos="93000">
              <a:schemeClr val="accent5">
                <a:hueOff val="-1837137"/>
                <a:satOff val="270"/>
                <a:lumOff val="-6471"/>
                <a:alphaOff val="0"/>
                <a:tint val="15000"/>
                <a:satMod val="165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Устав сельского поселения </a:t>
          </a:r>
          <a:r>
            <a:rPr lang="ru-RU" sz="1700" kern="1200" dirty="0" err="1" smtClean="0"/>
            <a:t>Шугур</a:t>
          </a:r>
          <a:endParaRPr lang="ru-RU" sz="1700" kern="1200" dirty="0"/>
        </a:p>
      </dsp:txBody>
      <dsp:txXfrm>
        <a:off x="0" y="3223788"/>
        <a:ext cx="7286676" cy="82653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9B6F97-E04D-44A3-A054-7A069279E6E7}">
      <dsp:nvSpPr>
        <dsp:cNvPr id="0" name=""/>
        <dsp:cNvSpPr/>
      </dsp:nvSpPr>
      <dsp:spPr>
        <a:xfrm>
          <a:off x="0" y="1597"/>
          <a:ext cx="7358113" cy="101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Указы Президента Российской Федерации от 7 мая 2012 года</a:t>
          </a:r>
          <a:endParaRPr lang="ru-RU" sz="1800" b="1" kern="1200" dirty="0"/>
        </a:p>
      </dsp:txBody>
      <dsp:txXfrm>
        <a:off x="0" y="1597"/>
        <a:ext cx="7358113" cy="1010880"/>
      </dsp:txXfrm>
    </dsp:sp>
    <dsp:sp modelId="{5529B024-7AAC-4B37-A2BD-55138091917A}">
      <dsp:nvSpPr>
        <dsp:cNvPr id="0" name=""/>
        <dsp:cNvSpPr/>
      </dsp:nvSpPr>
      <dsp:spPr>
        <a:xfrm>
          <a:off x="0" y="1167997"/>
          <a:ext cx="7358113" cy="1010880"/>
        </a:xfrm>
        <a:prstGeom prst="roundRect">
          <a:avLst/>
        </a:prstGeom>
        <a:solidFill>
          <a:schemeClr val="accent5">
            <a:hueOff val="-612379"/>
            <a:satOff val="90"/>
            <a:lumOff val="-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Прогноз социально-экономического развития муниципального образования сельское поселение </a:t>
          </a:r>
          <a:r>
            <a:rPr lang="ru-RU" sz="1800" b="1" kern="1200" dirty="0" err="1" smtClean="0"/>
            <a:t>Шугур</a:t>
          </a:r>
          <a:r>
            <a:rPr lang="ru-RU" sz="1800" b="1" kern="1200" dirty="0" smtClean="0"/>
            <a:t> на </a:t>
          </a:r>
          <a:r>
            <a:rPr lang="ru-RU" sz="1800" b="1" kern="1200" dirty="0" smtClean="0"/>
            <a:t>2023 </a:t>
          </a:r>
          <a:r>
            <a:rPr lang="ru-RU" sz="1800" b="1" kern="1200" dirty="0" smtClean="0"/>
            <a:t>год и плановый период </a:t>
          </a:r>
          <a:r>
            <a:rPr lang="ru-RU" sz="1800" b="1" kern="1200" dirty="0" smtClean="0"/>
            <a:t>2023 </a:t>
          </a:r>
          <a:r>
            <a:rPr lang="ru-RU" sz="1800" b="1" kern="1200" dirty="0" smtClean="0"/>
            <a:t>и </a:t>
          </a:r>
          <a:r>
            <a:rPr lang="ru-RU" sz="1800" b="1" kern="1200" dirty="0" smtClean="0"/>
            <a:t>2024 </a:t>
          </a:r>
          <a:r>
            <a:rPr lang="ru-RU" sz="1800" b="1" kern="1200" dirty="0" smtClean="0"/>
            <a:t>годов</a:t>
          </a:r>
          <a:endParaRPr lang="ru-RU" sz="1800" b="1" kern="1200" dirty="0"/>
        </a:p>
      </dsp:txBody>
      <dsp:txXfrm>
        <a:off x="0" y="1167997"/>
        <a:ext cx="7358113" cy="1010880"/>
      </dsp:txXfrm>
    </dsp:sp>
    <dsp:sp modelId="{FDADE4CF-4F7A-4D06-B515-69AEBE8BAFD6}">
      <dsp:nvSpPr>
        <dsp:cNvPr id="0" name=""/>
        <dsp:cNvSpPr/>
      </dsp:nvSpPr>
      <dsp:spPr>
        <a:xfrm>
          <a:off x="0" y="2334397"/>
          <a:ext cx="7358113" cy="561604"/>
        </a:xfrm>
        <a:prstGeom prst="roundRect">
          <a:avLst/>
        </a:prstGeom>
        <a:solidFill>
          <a:schemeClr val="accent5">
            <a:hueOff val="-1224758"/>
            <a:satOff val="180"/>
            <a:lumOff val="-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Муниципальные программы</a:t>
          </a:r>
          <a:endParaRPr lang="ru-RU" sz="1800" b="1" kern="1200" dirty="0"/>
        </a:p>
      </dsp:txBody>
      <dsp:txXfrm>
        <a:off x="0" y="2334397"/>
        <a:ext cx="7358113" cy="561604"/>
      </dsp:txXfrm>
    </dsp:sp>
    <dsp:sp modelId="{F885E7FB-BA83-4E3D-B533-FECDD3F3EB26}">
      <dsp:nvSpPr>
        <dsp:cNvPr id="0" name=""/>
        <dsp:cNvSpPr/>
      </dsp:nvSpPr>
      <dsp:spPr>
        <a:xfrm>
          <a:off x="0" y="3051522"/>
          <a:ext cx="7358113" cy="1010880"/>
        </a:xfrm>
        <a:prstGeom prst="round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Основные направления бюджетной и налоговой политики муниципального образования сельское поселение </a:t>
          </a:r>
          <a:r>
            <a:rPr lang="ru-RU" sz="1800" b="1" kern="1200" dirty="0" err="1" smtClean="0"/>
            <a:t>Шугур</a:t>
          </a:r>
          <a:r>
            <a:rPr lang="ru-RU" sz="1800" b="1" kern="1200" dirty="0" smtClean="0"/>
            <a:t> на </a:t>
          </a:r>
          <a:r>
            <a:rPr lang="ru-RU" sz="1800" b="1" kern="1200" dirty="0" smtClean="0"/>
            <a:t>2023 </a:t>
          </a:r>
          <a:r>
            <a:rPr lang="ru-RU" sz="1800" b="1" kern="1200" dirty="0" smtClean="0"/>
            <a:t>год и на плановый период </a:t>
          </a:r>
          <a:r>
            <a:rPr lang="ru-RU" sz="1800" b="1" kern="1200" dirty="0" smtClean="0"/>
            <a:t>2024 </a:t>
          </a:r>
          <a:r>
            <a:rPr lang="ru-RU" sz="1800" b="1" kern="1200" dirty="0" smtClean="0"/>
            <a:t>и </a:t>
          </a:r>
          <a:r>
            <a:rPr lang="ru-RU" sz="1800" b="1" kern="1200" dirty="0" smtClean="0"/>
            <a:t>2025 </a:t>
          </a:r>
          <a:r>
            <a:rPr lang="ru-RU" sz="1800" b="1" kern="1200" dirty="0" smtClean="0"/>
            <a:t>года</a:t>
          </a:r>
          <a:endParaRPr lang="ru-RU" sz="1800" b="1" kern="1200" dirty="0"/>
        </a:p>
      </dsp:txBody>
      <dsp:txXfrm>
        <a:off x="0" y="3051522"/>
        <a:ext cx="7358113" cy="10108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D07D5B-5AA5-45AE-9A4A-EC97A6855E90}">
      <dsp:nvSpPr>
        <dsp:cNvPr id="0" name=""/>
        <dsp:cNvSpPr/>
      </dsp:nvSpPr>
      <dsp:spPr>
        <a:xfrm>
          <a:off x="4802" y="598342"/>
          <a:ext cx="2463773" cy="9855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Доходы</a:t>
          </a:r>
          <a:endParaRPr lang="ru-RU" sz="2200" kern="1200" dirty="0"/>
        </a:p>
      </dsp:txBody>
      <dsp:txXfrm>
        <a:off x="4802" y="598342"/>
        <a:ext cx="2463773" cy="985509"/>
      </dsp:txXfrm>
    </dsp:sp>
    <dsp:sp modelId="{54E4A3E0-433E-4369-B540-C65A9B8959F6}">
      <dsp:nvSpPr>
        <dsp:cNvPr id="0" name=""/>
        <dsp:cNvSpPr/>
      </dsp:nvSpPr>
      <dsp:spPr>
        <a:xfrm>
          <a:off x="2148285" y="682110"/>
          <a:ext cx="2044932" cy="8179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32 352 542,50</a:t>
          </a:r>
          <a:endParaRPr lang="ru-RU" sz="1400" kern="1200" dirty="0"/>
        </a:p>
      </dsp:txBody>
      <dsp:txXfrm>
        <a:off x="2148285" y="682110"/>
        <a:ext cx="2044932" cy="817972"/>
      </dsp:txXfrm>
    </dsp:sp>
    <dsp:sp modelId="{5D756C82-20D4-4C14-BB32-0C74429E4A27}">
      <dsp:nvSpPr>
        <dsp:cNvPr id="0" name=""/>
        <dsp:cNvSpPr/>
      </dsp:nvSpPr>
      <dsp:spPr>
        <a:xfrm>
          <a:off x="3906927" y="682110"/>
          <a:ext cx="2044932" cy="8179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31 132 745,98</a:t>
          </a:r>
        </a:p>
      </dsp:txBody>
      <dsp:txXfrm>
        <a:off x="3906927" y="682110"/>
        <a:ext cx="2044932" cy="817972"/>
      </dsp:txXfrm>
    </dsp:sp>
    <dsp:sp modelId="{91BD3764-B6B9-422D-95CE-58BFC9B806F2}">
      <dsp:nvSpPr>
        <dsp:cNvPr id="0" name=""/>
        <dsp:cNvSpPr/>
      </dsp:nvSpPr>
      <dsp:spPr>
        <a:xfrm>
          <a:off x="5665569" y="682110"/>
          <a:ext cx="2044932" cy="8179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31 680 872,56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665569" y="682110"/>
        <a:ext cx="2044932" cy="817972"/>
      </dsp:txXfrm>
    </dsp:sp>
    <dsp:sp modelId="{FCF0885C-ECB0-488A-8E63-4E8EDC2B8ED3}">
      <dsp:nvSpPr>
        <dsp:cNvPr id="0" name=""/>
        <dsp:cNvSpPr/>
      </dsp:nvSpPr>
      <dsp:spPr>
        <a:xfrm>
          <a:off x="4802" y="1721823"/>
          <a:ext cx="2463773" cy="9855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Расходы</a:t>
          </a:r>
          <a:endParaRPr lang="ru-RU" sz="2200" kern="1200" dirty="0"/>
        </a:p>
      </dsp:txBody>
      <dsp:txXfrm>
        <a:off x="4802" y="1721823"/>
        <a:ext cx="2463773" cy="985509"/>
      </dsp:txXfrm>
    </dsp:sp>
    <dsp:sp modelId="{62454528-F76C-4FA1-9E79-576C64E5257A}">
      <dsp:nvSpPr>
        <dsp:cNvPr id="0" name=""/>
        <dsp:cNvSpPr/>
      </dsp:nvSpPr>
      <dsp:spPr>
        <a:xfrm>
          <a:off x="2148285" y="1805591"/>
          <a:ext cx="2044932" cy="8179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32 352 542,50</a:t>
          </a:r>
          <a:endParaRPr lang="ru-RU" sz="1600" kern="1200" dirty="0"/>
        </a:p>
      </dsp:txBody>
      <dsp:txXfrm>
        <a:off x="2148285" y="1805591"/>
        <a:ext cx="2044932" cy="817972"/>
      </dsp:txXfrm>
    </dsp:sp>
    <dsp:sp modelId="{9FBDAC00-40E5-4377-8D69-954948E86615}">
      <dsp:nvSpPr>
        <dsp:cNvPr id="0" name=""/>
        <dsp:cNvSpPr/>
      </dsp:nvSpPr>
      <dsp:spPr>
        <a:xfrm>
          <a:off x="3906927" y="1805591"/>
          <a:ext cx="2044932" cy="8179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31 131 745,98</a:t>
          </a:r>
          <a:endParaRPr lang="ru-RU" sz="1600" kern="1200" dirty="0"/>
        </a:p>
      </dsp:txBody>
      <dsp:txXfrm>
        <a:off x="3906927" y="1805591"/>
        <a:ext cx="2044932" cy="817972"/>
      </dsp:txXfrm>
    </dsp:sp>
    <dsp:sp modelId="{97A5D061-30F8-4AD7-AB36-CA0C61672D92}">
      <dsp:nvSpPr>
        <dsp:cNvPr id="0" name=""/>
        <dsp:cNvSpPr/>
      </dsp:nvSpPr>
      <dsp:spPr>
        <a:xfrm>
          <a:off x="5665569" y="1805591"/>
          <a:ext cx="2044932" cy="8179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31 680 872,56</a:t>
          </a:r>
          <a:endParaRPr lang="ru-RU" sz="1600" kern="1200" dirty="0"/>
        </a:p>
      </dsp:txBody>
      <dsp:txXfrm>
        <a:off x="5665569" y="1805591"/>
        <a:ext cx="2044932" cy="817972"/>
      </dsp:txXfrm>
    </dsp:sp>
    <dsp:sp modelId="{ABF05705-D51D-4313-A5A0-5FBA14D0611A}">
      <dsp:nvSpPr>
        <dsp:cNvPr id="0" name=""/>
        <dsp:cNvSpPr/>
      </dsp:nvSpPr>
      <dsp:spPr>
        <a:xfrm>
          <a:off x="4802" y="2845304"/>
          <a:ext cx="2463773" cy="9855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Источники</a:t>
          </a:r>
          <a:endParaRPr lang="ru-RU" sz="2200" kern="1200" dirty="0"/>
        </a:p>
      </dsp:txBody>
      <dsp:txXfrm>
        <a:off x="4802" y="2845304"/>
        <a:ext cx="2463773" cy="985509"/>
      </dsp:txXfrm>
    </dsp:sp>
    <dsp:sp modelId="{040F70C2-9516-49F4-B86D-D4DF002D8485}">
      <dsp:nvSpPr>
        <dsp:cNvPr id="0" name=""/>
        <dsp:cNvSpPr/>
      </dsp:nvSpPr>
      <dsp:spPr>
        <a:xfrm>
          <a:off x="2148285" y="2929072"/>
          <a:ext cx="2044932" cy="8179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</a:t>
          </a:r>
          <a:endParaRPr lang="ru-RU" sz="1600" kern="1200" dirty="0"/>
        </a:p>
      </dsp:txBody>
      <dsp:txXfrm>
        <a:off x="2148285" y="2929072"/>
        <a:ext cx="2044932" cy="817972"/>
      </dsp:txXfrm>
    </dsp:sp>
    <dsp:sp modelId="{49419205-1CC5-4AFE-90A0-78F22CBB9197}">
      <dsp:nvSpPr>
        <dsp:cNvPr id="0" name=""/>
        <dsp:cNvSpPr/>
      </dsp:nvSpPr>
      <dsp:spPr>
        <a:xfrm>
          <a:off x="3906927" y="2929072"/>
          <a:ext cx="2044932" cy="8179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</a:t>
          </a:r>
          <a:endParaRPr lang="ru-RU" sz="1600" kern="1200" dirty="0"/>
        </a:p>
      </dsp:txBody>
      <dsp:txXfrm>
        <a:off x="3906927" y="2929072"/>
        <a:ext cx="2044932" cy="817972"/>
      </dsp:txXfrm>
    </dsp:sp>
    <dsp:sp modelId="{89822C12-87B5-4596-8132-2B3CFD7FA5FB}">
      <dsp:nvSpPr>
        <dsp:cNvPr id="0" name=""/>
        <dsp:cNvSpPr/>
      </dsp:nvSpPr>
      <dsp:spPr>
        <a:xfrm>
          <a:off x="5665569" y="2929072"/>
          <a:ext cx="2044932" cy="8179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</a:t>
          </a:r>
          <a:endParaRPr lang="ru-RU" sz="1600" kern="1200" dirty="0"/>
        </a:p>
      </dsp:txBody>
      <dsp:txXfrm>
        <a:off x="5665569" y="2929072"/>
        <a:ext cx="2044932" cy="81797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899075-CE77-4B22-A6FA-053C02456D5A}">
      <dsp:nvSpPr>
        <dsp:cNvPr id="0" name=""/>
        <dsp:cNvSpPr/>
      </dsp:nvSpPr>
      <dsp:spPr>
        <a:xfrm>
          <a:off x="3868925" y="824833"/>
          <a:ext cx="2693669" cy="483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044"/>
              </a:lnTo>
              <a:lnTo>
                <a:pt x="2693669" y="258044"/>
              </a:lnTo>
              <a:lnTo>
                <a:pt x="2693669" y="4835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25F28-BD05-4EC7-9981-3E801ED20B4E}">
      <dsp:nvSpPr>
        <dsp:cNvPr id="0" name=""/>
        <dsp:cNvSpPr/>
      </dsp:nvSpPr>
      <dsp:spPr>
        <a:xfrm>
          <a:off x="3823205" y="824833"/>
          <a:ext cx="91440" cy="4835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044"/>
              </a:lnTo>
              <a:lnTo>
                <a:pt x="66302" y="258044"/>
              </a:lnTo>
              <a:lnTo>
                <a:pt x="66302" y="4835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0033D-5DB4-4579-BF60-4EE5C0C5877A}">
      <dsp:nvSpPr>
        <dsp:cNvPr id="0" name=""/>
        <dsp:cNvSpPr/>
      </dsp:nvSpPr>
      <dsp:spPr>
        <a:xfrm>
          <a:off x="1184564" y="824833"/>
          <a:ext cx="2684361" cy="483513"/>
        </a:xfrm>
        <a:custGeom>
          <a:avLst/>
          <a:gdLst/>
          <a:ahLst/>
          <a:cxnLst/>
          <a:rect l="0" t="0" r="0" b="0"/>
          <a:pathLst>
            <a:path>
              <a:moveTo>
                <a:pt x="2684361" y="0"/>
              </a:moveTo>
              <a:lnTo>
                <a:pt x="2684361" y="258044"/>
              </a:lnTo>
              <a:lnTo>
                <a:pt x="0" y="258044"/>
              </a:lnTo>
              <a:lnTo>
                <a:pt x="0" y="4835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D0A39-6A01-41E0-9488-E98651F82198}">
      <dsp:nvSpPr>
        <dsp:cNvPr id="0" name=""/>
        <dsp:cNvSpPr/>
      </dsp:nvSpPr>
      <dsp:spPr>
        <a:xfrm>
          <a:off x="2471896" y="255856"/>
          <a:ext cx="2794057" cy="568976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Доходы бюджета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471896" y="255856"/>
        <a:ext cx="2794057" cy="568976"/>
      </dsp:txXfrm>
    </dsp:sp>
    <dsp:sp modelId="{F45F255C-4BC5-4D25-A7C7-7AD5EFE80F1A}">
      <dsp:nvSpPr>
        <dsp:cNvPr id="0" name=""/>
        <dsp:cNvSpPr/>
      </dsp:nvSpPr>
      <dsp:spPr>
        <a:xfrm>
          <a:off x="4222" y="1308346"/>
          <a:ext cx="2360684" cy="329274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u="sng" kern="1200" dirty="0" smtClean="0">
              <a:solidFill>
                <a:schemeClr val="tx1"/>
              </a:solidFill>
            </a:rPr>
            <a:t>Налоговые доходы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</a:rPr>
            <a:t>- Налог га доходы с физических лиц;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</a:rPr>
            <a:t>-Акцизы на нефтепродукты;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</a:rPr>
            <a:t> Налог на имущество физических лиц;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</a:rPr>
            <a:t>- Транспортный налог;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</a:rPr>
            <a:t>- Земельный налог;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</a:rPr>
            <a:t>Государственная пошлина за совершение нотариальных действий.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i="1" kern="1200" dirty="0" smtClean="0"/>
            <a:t> </a:t>
          </a:r>
          <a:endParaRPr lang="ru-RU" sz="600" i="1" kern="1200" dirty="0"/>
        </a:p>
      </dsp:txBody>
      <dsp:txXfrm>
        <a:off x="4222" y="1308346"/>
        <a:ext cx="2360684" cy="3292741"/>
      </dsp:txXfrm>
    </dsp:sp>
    <dsp:sp modelId="{CFBD8B6C-2540-4DF8-A24C-561E2744846E}">
      <dsp:nvSpPr>
        <dsp:cNvPr id="0" name=""/>
        <dsp:cNvSpPr/>
      </dsp:nvSpPr>
      <dsp:spPr>
        <a:xfrm>
          <a:off x="2815844" y="1308346"/>
          <a:ext cx="2147325" cy="2480225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sng" kern="1200" dirty="0" smtClean="0">
              <a:solidFill>
                <a:schemeClr val="tx1"/>
              </a:solidFill>
            </a:rPr>
            <a:t>Неналоговые доходы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chemeClr val="tx1"/>
              </a:solidFill>
            </a:rPr>
            <a:t>- Доходы от сдачи в аренду имущества;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chemeClr val="tx1"/>
              </a:solidFill>
            </a:rPr>
            <a:t>- Прочие поступления от использования имущества;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chemeClr val="tx1"/>
              </a:solidFill>
            </a:rPr>
            <a:t>- Прочие доходы от оказание платных услуг (работ).</a:t>
          </a:r>
        </a:p>
      </dsp:txBody>
      <dsp:txXfrm>
        <a:off x="2815844" y="1308346"/>
        <a:ext cx="2147325" cy="2480225"/>
      </dsp:txXfrm>
    </dsp:sp>
    <dsp:sp modelId="{CC49AA9C-502E-4A61-8790-B2F345399088}">
      <dsp:nvSpPr>
        <dsp:cNvPr id="0" name=""/>
        <dsp:cNvSpPr/>
      </dsp:nvSpPr>
      <dsp:spPr>
        <a:xfrm>
          <a:off x="5414108" y="1308346"/>
          <a:ext cx="2296972" cy="238502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u="sng" kern="1200" dirty="0" smtClean="0">
              <a:solidFill>
                <a:schemeClr val="tx1"/>
              </a:solidFill>
            </a:rPr>
            <a:t>Безвозмездные поступления</a:t>
          </a:r>
          <a:endParaRPr lang="ru-RU" sz="1400" i="1" u="none" kern="1200" dirty="0" smtClean="0">
            <a:solidFill>
              <a:schemeClr val="tx1"/>
            </a:solidFill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u="none" kern="1200" dirty="0" smtClean="0">
              <a:solidFill>
                <a:schemeClr val="tx1"/>
              </a:solidFill>
            </a:rPr>
            <a:t>- Дотации бюджетам сельских поселений на выравнивание бюджетной обеспеченности;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u="none" kern="1200" dirty="0" smtClean="0">
              <a:solidFill>
                <a:schemeClr val="tx1"/>
              </a:solidFill>
            </a:rPr>
            <a:t>- Субвенции;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u="none" kern="1200" dirty="0" smtClean="0">
              <a:solidFill>
                <a:schemeClr val="tx1"/>
              </a:solidFill>
            </a:rPr>
            <a:t>-  Прочие межбюджетные трансферты.</a:t>
          </a:r>
          <a:endParaRPr lang="ru-RU" sz="1400" i="1" u="sng" kern="1200" dirty="0" smtClean="0">
            <a:solidFill>
              <a:schemeClr val="tx1"/>
            </a:solidFill>
          </a:endParaRPr>
        </a:p>
      </dsp:txBody>
      <dsp:txXfrm>
        <a:off x="5414108" y="1308346"/>
        <a:ext cx="2296972" cy="2385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udg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3182"/>
            <a:ext cx="7072330" cy="40719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4348" y="785794"/>
            <a:ext cx="75520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Проект бюджета</a:t>
            </a:r>
            <a:b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муниципального образования сельское поселение </a:t>
            </a:r>
            <a:r>
              <a:rPr lang="ru-RU" sz="3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Шугур</a:t>
            </a: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на 2023 год и на плановый период 2024 и 2025 годов</a:t>
            </a:r>
            <a:endParaRPr lang="ru-RU" sz="32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Герб Шугур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2740" y="0"/>
            <a:ext cx="1671260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48" y="357166"/>
            <a:ext cx="7715304" cy="7143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Налоговые доходы</a:t>
            </a:r>
          </a:p>
          <a:p>
            <a:pPr algn="ctr"/>
            <a:r>
              <a:rPr lang="ru-RU" sz="2400" b="1" i="1" dirty="0" smtClean="0"/>
              <a:t>Налог на доходы физических лиц на 2023-2025 гг.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443841"/>
            <a:ext cx="7429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структуре налоговых и неналоговых доходов НДФЛ занимает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36,7%. Норматив отчислений НДФЛ в бюджет муниципального образования сельское поселение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Шугур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10%.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Прогноз поступлений налога на доходы физических лиц произведен по удельному весу, с учетом данных главного администратора доходов -  Федеральной налоговой службы и исполнения за 2022 год.</a:t>
            </a: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3286124"/>
          <a:ext cx="654846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86710" y="3000372"/>
            <a:ext cx="58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Рубль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214290"/>
            <a:ext cx="7715304" cy="14287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Налоговые доходы</a:t>
            </a:r>
          </a:p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14488"/>
            <a:ext cx="81439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	</a:t>
            </a:r>
            <a:r>
              <a:rPr lang="ru-RU" sz="1600" dirty="0" smtClean="0"/>
              <a:t>В соответствии со ст.3 Закона Ханты-Мансийского АО - </a:t>
            </a:r>
            <a:r>
              <a:rPr lang="ru-RU" sz="1600" dirty="0" err="1" smtClean="0"/>
              <a:t>Югры</a:t>
            </a:r>
            <a:r>
              <a:rPr lang="ru-RU" sz="1600" dirty="0" smtClean="0"/>
              <a:t> от 10.11.2008 г. №132-оз « О межбюджетных отношениях в Ханты-Мансийском автономном округе – </a:t>
            </a:r>
            <a:r>
              <a:rPr lang="ru-RU" sz="1600" dirty="0" err="1" smtClean="0"/>
              <a:t>Югре</a:t>
            </a:r>
            <a:r>
              <a:rPr lang="ru-RU" sz="1600" dirty="0" smtClean="0"/>
              <a:t>» доходы от акцизов на автомобильные и прямогонный бензин, дизельное топливо, моторные масла для дизельных и (или) карбюраторных (</a:t>
            </a:r>
            <a:r>
              <a:rPr lang="ru-RU" sz="1600" dirty="0" err="1" smtClean="0"/>
              <a:t>инжекторных</a:t>
            </a:r>
            <a:r>
              <a:rPr lang="ru-RU" sz="1600" dirty="0" smtClean="0"/>
              <a:t>) двигателей, производимые на территории Российской Федерации поступают в местные бюджеты пропорциональной протяженности дорог местного значения. В бюджет сельского поселения </a:t>
            </a:r>
            <a:r>
              <a:rPr lang="ru-RU" sz="1600" dirty="0" err="1" smtClean="0"/>
              <a:t>Шугур</a:t>
            </a:r>
            <a:r>
              <a:rPr lang="ru-RU" sz="1600" dirty="0" smtClean="0"/>
              <a:t> запланированы объёмы поступления от акцизов на </a:t>
            </a:r>
            <a:r>
              <a:rPr lang="ru-RU" sz="1600" dirty="0" err="1" smtClean="0"/>
              <a:t>нефтепродукы</a:t>
            </a:r>
            <a:r>
              <a:rPr lang="ru-RU" sz="1600" dirty="0" smtClean="0"/>
              <a:t>:</a:t>
            </a:r>
          </a:p>
          <a:p>
            <a:r>
              <a:rPr lang="ru-RU" sz="1600" dirty="0" smtClean="0"/>
              <a:t>	на 2023 год  - 1 007 600,00 рублей;</a:t>
            </a:r>
          </a:p>
          <a:p>
            <a:r>
              <a:rPr lang="ru-RU" sz="1600" dirty="0" smtClean="0"/>
              <a:t>	на 2024 год – 1 007 600,00 рублей;</a:t>
            </a:r>
          </a:p>
          <a:p>
            <a:r>
              <a:rPr lang="ru-RU" sz="1600" dirty="0" smtClean="0"/>
              <a:t>	на 2025 год  - 1 007 600,00 рублей.</a:t>
            </a:r>
            <a:endParaRPr lang="ru-RU" sz="1600" dirty="0"/>
          </a:p>
        </p:txBody>
      </p:sp>
      <p:pic>
        <p:nvPicPr>
          <p:cNvPr id="5" name="Рисунок 4" descr="f17g61s-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4286256"/>
            <a:ext cx="4429124" cy="233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357166"/>
            <a:ext cx="7715304" cy="64294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Налоговые доходы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Налоги на имущество на 2023-2025 гг.</a:t>
            </a:r>
          </a:p>
          <a:p>
            <a:pPr algn="ctr"/>
            <a:endParaRPr lang="ru-RU" b="1" i="1" dirty="0" smtClean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84168" y="2276872"/>
            <a:ext cx="1440160" cy="1009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Транспортный налог с организаций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196752"/>
            <a:ext cx="2232248" cy="8034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Налог на имущество физических лиц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1196752"/>
            <a:ext cx="2016224" cy="8034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Земельный налог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1840" y="2276872"/>
            <a:ext cx="1368152" cy="9378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Земельный налог с организаций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4008" y="2276872"/>
            <a:ext cx="1368152" cy="1009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Земельный налог с физических лиц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6732240" y="2204864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148064" y="2204864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300192" y="1196752"/>
            <a:ext cx="1944216" cy="8034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Транспортный налог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96336" y="2276872"/>
            <a:ext cx="1440160" cy="1009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Транспортный налог с физических лиц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8100392" y="2204864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851920" y="2204864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/>
          <p:nvPr/>
        </p:nvGraphicFramePr>
        <p:xfrm>
          <a:off x="571472" y="3571876"/>
          <a:ext cx="757242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072330" y="3429000"/>
            <a:ext cx="652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Рубль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357166"/>
            <a:ext cx="7715304" cy="7858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Налоговые доходы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Государственная пошлина за совершение нотариальных действий на 2023-2025 гг.</a:t>
            </a:r>
          </a:p>
          <a:p>
            <a:pPr algn="ctr"/>
            <a:endParaRPr lang="ru-RU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357299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Объем поступлений в бюджет поселения по государственной пошлине на 2023 – 2025 годы спрогнозирован на основании ожидаемой оценки исполнения 2021 года в сумме 5 000,00 рублей соответственно по годам. </a:t>
            </a:r>
            <a:endParaRPr lang="ru-RU" sz="1600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00166" y="2571744"/>
          <a:ext cx="5857916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IMG_20201126_142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496"/>
            <a:ext cx="2143140" cy="2381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01126_1435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893732" y="2607466"/>
            <a:ext cx="185737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357166"/>
            <a:ext cx="7715304" cy="7858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Неналоговые доходы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 на 2023-2025 гг.</a:t>
            </a:r>
          </a:p>
          <a:p>
            <a:pPr algn="ctr"/>
            <a:endParaRPr lang="ru-RU" b="1" i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00100" y="3143248"/>
          <a:ext cx="7215238" cy="338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1214422"/>
            <a:ext cx="8001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структуре налоговых и неналоговых доходов: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имущества, находящегося в оперативном управлении органов управления сельских поселений и созданных ими учреждений (за исключением имущества муниципальных бюджетных и автономных учреждений)  от сдачи в аренду имущества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5,1% в структуре налоговых и неналоговых доходов.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Прочие поступления от использования имущества, находящегося в собственности сельских поселений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 – 13,5% в структуре налоговых и неналоговых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357166"/>
            <a:ext cx="7929618" cy="7858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/>
              <a:t>Структура безвозмездных поступлений из бюджета </a:t>
            </a:r>
            <a:r>
              <a:rPr lang="ru-RU" b="1" i="1" dirty="0" err="1" smtClean="0"/>
              <a:t>Кондинского</a:t>
            </a:r>
            <a:r>
              <a:rPr lang="ru-RU" b="1" i="1" dirty="0" smtClean="0"/>
              <a:t> района </a:t>
            </a:r>
            <a:r>
              <a:rPr lang="ru-RU" b="1" i="1" dirty="0" smtClean="0">
                <a:solidFill>
                  <a:schemeClr val="bg1"/>
                </a:solidFill>
              </a:rPr>
              <a:t>на 2023 год и на плановый период  на 2024 и 2025 года.</a:t>
            </a:r>
          </a:p>
          <a:p>
            <a:pPr algn="ctr"/>
            <a:endParaRPr lang="ru-RU" b="1" i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714490"/>
          <a:ext cx="7715304" cy="357189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43908"/>
                <a:gridCol w="2139906"/>
                <a:gridCol w="2139906"/>
                <a:gridCol w="1591584"/>
              </a:tblGrid>
              <a:tr h="2544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Показатели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2023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2024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227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Дотации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11 909,2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11 725,7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12 047,3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4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39,9%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41,0%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41,3%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449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Субсидии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0,0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0,0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44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0,0%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0,0%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0,0%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441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Субвенции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311,5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325,4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336,8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4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1,0%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1,1%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1,2%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9119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Иные межбюджетные трансферты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17 622,8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16 572,6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16 787,8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7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59,1%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57,9%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57,5%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784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Всего безвозмездные поступления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29 843,5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28 623,7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29 171,9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66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100,0%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100,0%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100,0%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01024" y="1428736"/>
            <a:ext cx="770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Тыс.руб.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571480"/>
            <a:ext cx="7929618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РАСХОДЫ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357298"/>
            <a:ext cx="7786742" cy="226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1600" b="1" dirty="0" smtClean="0"/>
              <a:t>Расходы бюджета </a:t>
            </a:r>
            <a:r>
              <a:rPr lang="ru-RU" altLang="ru-RU" sz="1600" dirty="0" smtClean="0"/>
              <a:t>– это выплачиваемые из бюджета денежные средства, за исключением средств, являющихся источниками финансирования дефицита бюджета.</a:t>
            </a:r>
            <a:endParaRPr lang="ru-RU" altLang="ru-RU" sz="1600" b="1" dirty="0" smtClean="0"/>
          </a:p>
          <a:p>
            <a:pPr>
              <a:lnSpc>
                <a:spcPct val="80000"/>
              </a:lnSpc>
              <a:defRPr/>
            </a:pPr>
            <a:r>
              <a:rPr lang="ru-RU" altLang="ru-RU" sz="1600" b="1" dirty="0" smtClean="0"/>
              <a:t>Формирование расходов </a:t>
            </a:r>
            <a:r>
              <a:rPr lang="ru-RU" altLang="ru-RU" sz="1600" dirty="0" smtClean="0"/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  <a:endParaRPr lang="ru-RU" altLang="ru-RU" sz="1600" b="1" dirty="0" smtClean="0"/>
          </a:p>
          <a:p>
            <a:pPr>
              <a:lnSpc>
                <a:spcPct val="80000"/>
              </a:lnSpc>
              <a:defRPr/>
            </a:pPr>
            <a:r>
              <a:rPr lang="ru-RU" altLang="ru-RU" sz="1600" b="1" dirty="0" smtClean="0"/>
              <a:t>Принципы формирования расходов бюджета:</a:t>
            </a:r>
            <a:endParaRPr lang="ru-RU" altLang="ru-RU" sz="1600" dirty="0" smtClean="0"/>
          </a:p>
          <a:p>
            <a:pPr>
              <a:lnSpc>
                <a:spcPct val="80000"/>
              </a:lnSpc>
              <a:defRPr/>
            </a:pPr>
            <a:r>
              <a:rPr lang="ru-RU" altLang="ru-RU" sz="1600" dirty="0" smtClean="0"/>
              <a:t> по разделам;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600" dirty="0" smtClean="0"/>
              <a:t> по ведомствам;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600" dirty="0" smtClean="0"/>
              <a:t> по муниципальным программам</a:t>
            </a:r>
            <a:endParaRPr lang="ru-RU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86190"/>
            <a:ext cx="81010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428604"/>
            <a:ext cx="7929618" cy="9286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Структура расходов бюджета муниципального образование сельское поселение </a:t>
            </a:r>
            <a:r>
              <a:rPr lang="ru-RU" sz="1700" b="1" i="1" dirty="0" err="1" smtClean="0">
                <a:solidFill>
                  <a:srgbClr val="7030A0"/>
                </a:solidFill>
              </a:rPr>
              <a:t>Шугур</a:t>
            </a:r>
            <a:r>
              <a:rPr lang="ru-RU" sz="1700" b="1" i="1" dirty="0" smtClean="0">
                <a:solidFill>
                  <a:srgbClr val="7030A0"/>
                </a:solidFill>
              </a:rPr>
              <a:t> на 2023 год и на плановый период 2024 и 2025 гг.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4" y="1857364"/>
          <a:ext cx="8072496" cy="3963370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3357588"/>
                <a:gridCol w="1571636"/>
                <a:gridCol w="1571636"/>
                <a:gridCol w="1571636"/>
              </a:tblGrid>
              <a:tr h="285752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 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8 164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340,36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176 915,65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684 721,65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оборона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300,00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311 200,00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322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600,00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и правоохранительные органы (Органы юстиции)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235,40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235,40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235,40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880 438,23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556 760,15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1 141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969,00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 хозяйство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891 669,72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16 224 070,99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667 782,72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690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575,00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600 575,00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600 575,00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Культура,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5 329 983,79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5 164 988,79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5 164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988,79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84 000,00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32 352 542,50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31 132 745,98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31 680 872,56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428604"/>
            <a:ext cx="7929618" cy="9286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Перечень муниципальных программ муниципального образование сельское поселение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Шугур</a:t>
            </a:r>
            <a:r>
              <a:rPr lang="ru-RU" sz="1600" b="1" i="1" dirty="0" smtClean="0">
                <a:solidFill>
                  <a:srgbClr val="7030A0"/>
                </a:solidFill>
              </a:rPr>
              <a:t> на 2023 год и на плановый период 2024 и 2025 года.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571612"/>
          <a:ext cx="7929618" cy="502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0585"/>
                <a:gridCol w="1688715"/>
                <a:gridCol w="1615293"/>
                <a:gridCol w="1395025"/>
              </a:tblGrid>
              <a:tr h="342162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</a:tr>
              <a:tr h="883918">
                <a:tc>
                  <a:txBody>
                    <a:bodyPr/>
                    <a:lstStyle/>
                    <a:p>
                      <a:r>
                        <a:rPr kumimoji="0" lang="ru-RU" sz="1300" kern="1200" dirty="0" smtClean="0"/>
                        <a:t>Капитальный ремонт и содержание дорожно-уличной сети  в сельском поселении </a:t>
                      </a:r>
                      <a:r>
                        <a:rPr kumimoji="0" lang="ru-RU" sz="1300" kern="1200" dirty="0" err="1" smtClean="0"/>
                        <a:t>Шугур</a:t>
                      </a:r>
                      <a:r>
                        <a:rPr kumimoji="0" lang="ru-RU" sz="1300" kern="1200" dirty="0" smtClean="0"/>
                        <a:t> на 2020 – 2026 годы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1 578</a:t>
                      </a:r>
                      <a:r>
                        <a:rPr lang="ru-RU" sz="1400" baseline="0" dirty="0" smtClean="0"/>
                        <a:t> 958,23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1 436</a:t>
                      </a:r>
                      <a:r>
                        <a:rPr lang="ru-RU" sz="1400" baseline="0" dirty="0" smtClean="0"/>
                        <a:t> 760,15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1 021 969,00</a:t>
                      </a:r>
                      <a:endParaRPr lang="ru-RU" sz="1400" dirty="0"/>
                    </a:p>
                  </a:txBody>
                  <a:tcPr/>
                </a:tc>
              </a:tr>
              <a:tr h="1083512">
                <a:tc>
                  <a:txBody>
                    <a:bodyPr/>
                    <a:lstStyle/>
                    <a:p>
                      <a:r>
                        <a:rPr kumimoji="0" lang="ru-RU" sz="1300" kern="1200" dirty="0" smtClean="0"/>
                        <a:t>Поддержка жилищного хозяйства и капитальный ремонт муниципального жилищного фонда в сельском поселении </a:t>
                      </a:r>
                      <a:r>
                        <a:rPr kumimoji="0" lang="ru-RU" sz="1300" kern="1200" dirty="0" err="1" smtClean="0"/>
                        <a:t>Шугур</a:t>
                      </a:r>
                      <a:r>
                        <a:rPr kumimoji="0" lang="ru-RU" sz="1300" kern="1200" dirty="0" smtClean="0"/>
                        <a:t> на 2020-2026 годы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684324">
                <a:tc>
                  <a:txBody>
                    <a:bodyPr/>
                    <a:lstStyle/>
                    <a:p>
                      <a:r>
                        <a:rPr kumimoji="0" lang="ru-RU" sz="1300" kern="1200" dirty="0" smtClean="0"/>
                        <a:t>Благоустройство муниципального образования сельское поселение </a:t>
                      </a:r>
                      <a:r>
                        <a:rPr kumimoji="0" lang="ru-RU" sz="1300" kern="1200" dirty="0" err="1" smtClean="0"/>
                        <a:t>Шугур</a:t>
                      </a:r>
                      <a:r>
                        <a:rPr kumimoji="0" lang="ru-RU" sz="1300" kern="1200" dirty="0" smtClean="0"/>
                        <a:t> на 2020 -2026 годы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283</a:t>
                      </a:r>
                      <a:r>
                        <a:rPr lang="ru-RU" sz="1400" baseline="0" dirty="0" smtClean="0"/>
                        <a:t> 872,00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6843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/>
                        <a:t>Организация деятельности администрации сельского поселения </a:t>
                      </a:r>
                      <a:r>
                        <a:rPr kumimoji="0" lang="ru-RU" sz="1300" kern="1200" dirty="0" err="1" smtClean="0"/>
                        <a:t>Шугур</a:t>
                      </a:r>
                      <a:r>
                        <a:rPr kumimoji="0" lang="ru-RU" sz="1300" kern="1200" dirty="0" smtClean="0"/>
                        <a:t> на  2020-2026 годы </a:t>
                      </a:r>
                      <a:endParaRPr lang="ru-RU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24 989 728,48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23</a:t>
                      </a:r>
                      <a:r>
                        <a:rPr lang="ru-RU" sz="1400" baseline="0" dirty="0" smtClean="0"/>
                        <a:t> 454 558,18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24 045 532,05</a:t>
                      </a:r>
                      <a:endParaRPr lang="ru-RU" sz="1400" dirty="0"/>
                    </a:p>
                  </a:txBody>
                  <a:tcPr/>
                </a:tc>
              </a:tr>
              <a:tr h="684324">
                <a:tc>
                  <a:txBody>
                    <a:bodyPr/>
                    <a:lstStyle/>
                    <a:p>
                      <a:r>
                        <a:rPr kumimoji="0" lang="ru-RU" sz="1300" kern="1200" dirty="0" smtClean="0"/>
                        <a:t>Развитие сферы культуры, спорта и делам молодежи сельского поселения </a:t>
                      </a:r>
                      <a:r>
                        <a:rPr kumimoji="0" lang="ru-RU" sz="1300" kern="1200" dirty="0" err="1" smtClean="0"/>
                        <a:t>Шугур</a:t>
                      </a:r>
                      <a:r>
                        <a:rPr kumimoji="0" lang="ru-RU" sz="1300" kern="1200" dirty="0" smtClean="0"/>
                        <a:t> на 2020-2026 годы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r>
                        <a:rPr lang="ru-RU" sz="1400" baseline="0" dirty="0" smtClean="0"/>
                        <a:t> 449 983,79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5 885</a:t>
                      </a:r>
                      <a:r>
                        <a:rPr lang="ru-RU" sz="1400" baseline="0" dirty="0" smtClean="0"/>
                        <a:t> 563,79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5 885 563,79</a:t>
                      </a:r>
                      <a:endParaRPr lang="ru-RU" sz="1400" dirty="0"/>
                    </a:p>
                  </a:txBody>
                  <a:tcPr/>
                </a:tc>
              </a:tr>
              <a:tr h="6380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ИТОГО</a:t>
                      </a:r>
                    </a:p>
                    <a:p>
                      <a:endParaRPr lang="ru-RU" sz="13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32 302 542,50</a:t>
                      </a:r>
                      <a:endParaRPr lang="ru-RU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30 776 882,12</a:t>
                      </a:r>
                      <a:endParaRPr lang="ru-RU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</a:t>
                      </a:r>
                      <a:r>
                        <a:rPr lang="ru-RU" sz="1600" baseline="0" dirty="0" smtClean="0"/>
                        <a:t> 953 064,84</a:t>
                      </a:r>
                      <a:endParaRPr lang="ru-RU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428604"/>
            <a:ext cx="7929618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 Муниципальная программа «</a:t>
            </a:r>
            <a:r>
              <a:rPr lang="ru-RU" sz="1600" b="1" i="1" dirty="0" smtClean="0">
                <a:solidFill>
                  <a:srgbClr val="7030A0"/>
                </a:solidFill>
              </a:rPr>
              <a:t>Капитальный ремонт и содержание дорожно-уличной сети  в сельском поселении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Шугур</a:t>
            </a:r>
            <a:r>
              <a:rPr lang="ru-RU" sz="1600" b="1" i="1" dirty="0" smtClean="0">
                <a:solidFill>
                  <a:srgbClr val="7030A0"/>
                </a:solidFill>
              </a:rPr>
              <a:t> на 2020 – 2026 годы»</a:t>
            </a: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500175"/>
          <a:ext cx="7786741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4842"/>
                <a:gridCol w="1143008"/>
                <a:gridCol w="1143008"/>
                <a:gridCol w="1285883"/>
              </a:tblGrid>
              <a:tr h="703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Перечень мероприятий по реализации муниципальной программы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</a:tr>
              <a:tr h="1113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/>
                        <a:t>Приведение дорожного покрытия и тротуаров, искусственных сооружений в соответствие с нормативными требованиями к транспортно-эксплуатационному состоянию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в том числе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578 958,23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1 436</a:t>
                      </a:r>
                      <a:r>
                        <a:rPr lang="ru-RU" sz="1400" baseline="0" dirty="0" smtClean="0"/>
                        <a:t> 760,15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021 969,00</a:t>
                      </a:r>
                      <a:endParaRPr lang="ru-RU" sz="1400" dirty="0"/>
                    </a:p>
                  </a:txBody>
                  <a:tcPr/>
                </a:tc>
              </a:tr>
              <a:tr h="292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/>
                        <a:t> - Зимнее и летнее содержание дорог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021 969,00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1 021 969,00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021 969,00</a:t>
                      </a:r>
                      <a:endParaRPr lang="ru-RU" sz="1400" dirty="0"/>
                    </a:p>
                  </a:txBody>
                  <a:tcPr/>
                </a:tc>
              </a:tr>
              <a:tr h="462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дорог  и искусственных сооружений на них вне границ населенных пунктов (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Шугур-Карым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556 989,23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414 791,15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IMG-20200814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214818"/>
            <a:ext cx="2928958" cy="248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isspng-stock-illustration-illustration-excavator-5a711341475611.0462288815173599372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429132"/>
            <a:ext cx="2714643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000108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charset="0"/>
                <a:cs typeface="Aharoni" pitchFamily="2" charset="-79"/>
              </a:rPr>
              <a:t>Уважаемые жители </a:t>
            </a:r>
          </a:p>
          <a:p>
            <a:pPr algn="ctr">
              <a:defRPr/>
            </a:pPr>
            <a:r>
              <a:rPr lang="ru-RU" sz="2400" b="1" dirty="0" smtClean="0">
                <a:latin typeface="Arial" charset="0"/>
                <a:cs typeface="Aharoni" pitchFamily="2" charset="-79"/>
              </a:rPr>
              <a:t>сельского поселения </a:t>
            </a:r>
            <a:r>
              <a:rPr lang="ru-RU" sz="2400" b="1" dirty="0" err="1" smtClean="0">
                <a:latin typeface="Arial" charset="0"/>
                <a:cs typeface="Aharoni" pitchFamily="2" charset="-79"/>
              </a:rPr>
              <a:t>Шугур</a:t>
            </a:r>
            <a:r>
              <a:rPr lang="ru-RU" sz="2400" b="1" dirty="0" smtClean="0">
                <a:latin typeface="Arial" charset="0"/>
                <a:cs typeface="Aharoni" pitchFamily="2" charset="-79"/>
              </a:rPr>
              <a:t> !</a:t>
            </a:r>
          </a:p>
          <a:p>
            <a:pPr algn="ctr">
              <a:defRPr/>
            </a:pPr>
            <a:r>
              <a:rPr lang="ru-RU" sz="2400" b="1" dirty="0" smtClean="0">
                <a:latin typeface="Arial" charset="0"/>
                <a:cs typeface="Aharoni" pitchFamily="2" charset="-79"/>
              </a:rPr>
              <a:t>	</a:t>
            </a:r>
          </a:p>
          <a:p>
            <a:pPr algn="just">
              <a:defRPr/>
            </a:pPr>
            <a:r>
              <a:rPr lang="ru-RU" sz="2400" b="1" dirty="0" smtClean="0">
                <a:latin typeface="Arial" charset="0"/>
                <a:cs typeface="Aharoni" pitchFamily="2" charset="-79"/>
              </a:rPr>
              <a:t>	Предлагаем Вашему вниманию издание, в котором кратко и доступно отражены основные положения Бюджета муниципального образования сельское поселение </a:t>
            </a:r>
            <a:r>
              <a:rPr lang="ru-RU" sz="2400" b="1" dirty="0" err="1" smtClean="0">
                <a:latin typeface="Arial" charset="0"/>
                <a:cs typeface="Aharoni" pitchFamily="2" charset="-79"/>
              </a:rPr>
              <a:t>Шугур</a:t>
            </a:r>
            <a:r>
              <a:rPr lang="ru-RU" sz="2400" b="1" dirty="0" smtClean="0">
                <a:latin typeface="Arial" charset="0"/>
                <a:cs typeface="Aharoni" pitchFamily="2" charset="-79"/>
              </a:rPr>
              <a:t> на 2023 год и плановый период 2024-2025 годов.  </a:t>
            </a: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2400" b="1" dirty="0" smtClean="0">
                <a:latin typeface="Arial" charset="0"/>
                <a:cs typeface="Aharoni" pitchFamily="2" charset="-79"/>
              </a:rPr>
              <a:t>	Изложенные в текстовом и графическом виде данные наглядно показывают направления расходов бюджетных средств в рамках реализации муниципальных программ в 2023 году.</a:t>
            </a:r>
            <a:endParaRPr lang="ru-RU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428604"/>
            <a:ext cx="7929618" cy="10001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i="1" dirty="0" smtClean="0">
              <a:solidFill>
                <a:srgbClr val="7030A0"/>
              </a:solidFill>
            </a:endParaRPr>
          </a:p>
          <a:p>
            <a:pPr algn="ctr"/>
            <a:endParaRPr lang="ru-RU" sz="17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 Муниципальная программа «</a:t>
            </a:r>
            <a:r>
              <a:rPr lang="ru-RU" sz="1600" b="1" i="1" dirty="0" smtClean="0">
                <a:solidFill>
                  <a:srgbClr val="7030A0"/>
                </a:solidFill>
              </a:rPr>
              <a:t>Поддержка жилищного хозяйства и капитальный ремонт муниципального жилищного фонда в сельском поселении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Шугур</a:t>
            </a:r>
            <a:r>
              <a:rPr lang="ru-RU" sz="1600" b="1" i="1" dirty="0" smtClean="0">
                <a:solidFill>
                  <a:srgbClr val="7030A0"/>
                </a:solidFill>
              </a:rPr>
              <a:t> на 2020-2026 годы»</a:t>
            </a: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714488"/>
          <a:ext cx="7786741" cy="25495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4842"/>
                <a:gridCol w="1143008"/>
                <a:gridCol w="1143008"/>
                <a:gridCol w="1285883"/>
              </a:tblGrid>
              <a:tr h="751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Перечень мероприятий по реализации муниципальной программы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1189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/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Устранение физического и морального износа элементов зданий с частичной заменой, при необходимости, конструктивных элементов и систем инженерного оборудования, направленных на улучшение эксплуатационных показателей существующего жилищного фонда (ремонт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печей).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68895" y="4500570"/>
            <a:ext cx="7914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* На реализацию программы в проекте бюджета на 2023 год и на плановые периоды на запланировано.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Внесение изменений в программу </a:t>
            </a: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будет рассмотрено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при распределении планируемого остатка на 01.01.2023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428604"/>
            <a:ext cx="7929618" cy="10001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i="1" dirty="0" smtClean="0">
              <a:solidFill>
                <a:srgbClr val="7030A0"/>
              </a:solidFill>
            </a:endParaRPr>
          </a:p>
          <a:p>
            <a:pPr algn="ctr"/>
            <a:endParaRPr lang="ru-RU" sz="17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Муниципальная программа «</a:t>
            </a:r>
            <a:r>
              <a:rPr lang="ru-RU" sz="1600" b="1" i="1" dirty="0" smtClean="0">
                <a:solidFill>
                  <a:srgbClr val="7030A0"/>
                </a:solidFill>
              </a:rPr>
              <a:t>Благоустройство муниципального образования сельское поселение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Шугур</a:t>
            </a:r>
            <a:r>
              <a:rPr lang="ru-RU" sz="1600" b="1" i="1" dirty="0" smtClean="0">
                <a:solidFill>
                  <a:srgbClr val="7030A0"/>
                </a:solidFill>
              </a:rPr>
              <a:t> на 2020 -2026 годы»</a:t>
            </a: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 </a:t>
            </a:r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571612"/>
          <a:ext cx="7786741" cy="1398516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4214842"/>
                <a:gridCol w="1143008"/>
                <a:gridCol w="1143008"/>
                <a:gridCol w="1285883"/>
              </a:tblGrid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Перечень мероприятий по реализации муниципальной программы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</a:tr>
              <a:tr h="279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Оплата за потребленную электроэнергию 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283</a:t>
                      </a:r>
                      <a:r>
                        <a:rPr lang="ru-RU" sz="1400" baseline="0" dirty="0" smtClean="0"/>
                        <a:t> 872,00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362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283 872,00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0,00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0,00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3357562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* На реализацию дополнительных мероприятий программы в проекте бюджета на 2023 год и на плановые периоды на запланировано.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Внесение изменений в программу будет рассмотрено при распределении планируемого остатка на 01.01.2023 г.</a:t>
            </a:r>
            <a:endParaRPr lang="ru-RU" sz="12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428604"/>
            <a:ext cx="7929618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i="1" dirty="0" smtClean="0">
              <a:solidFill>
                <a:srgbClr val="7030A0"/>
              </a:solidFill>
            </a:endParaRPr>
          </a:p>
          <a:p>
            <a:pPr algn="ctr"/>
            <a:endParaRPr lang="ru-RU" sz="17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Муниципальная программа «</a:t>
            </a:r>
            <a:r>
              <a:rPr lang="ru-RU" sz="1600" b="1" i="1" dirty="0" smtClean="0">
                <a:solidFill>
                  <a:srgbClr val="7030A0"/>
                </a:solidFill>
              </a:rPr>
              <a:t>Организация деятельности администрации сельского поселения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Шугур</a:t>
            </a:r>
            <a:r>
              <a:rPr lang="ru-RU" sz="1600" b="1" i="1" dirty="0" smtClean="0">
                <a:solidFill>
                  <a:srgbClr val="7030A0"/>
                </a:solidFill>
              </a:rPr>
              <a:t> на  2020-2026 годы» </a:t>
            </a: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 </a:t>
            </a:r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357298"/>
          <a:ext cx="8215370" cy="49280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71482"/>
                <a:gridCol w="1356667"/>
                <a:gridCol w="1281296"/>
                <a:gridCol w="1205925"/>
              </a:tblGrid>
              <a:tr h="7475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Перечень мероприятий по реализации муниципальной программы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</a:tr>
              <a:tr h="52951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оплаты труда, гарантий и компенсаций для работников администрации поселения в соответствии с действующим законодательством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r>
                        <a:rPr lang="ru-RU" sz="1400" baseline="0" dirty="0" smtClean="0"/>
                        <a:t> 360 477,00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6 821 051,79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6 956</a:t>
                      </a:r>
                      <a:r>
                        <a:rPr lang="ru-RU" sz="1400" baseline="0" dirty="0" smtClean="0"/>
                        <a:t> 913,</a:t>
                      </a:r>
                      <a:r>
                        <a:rPr lang="ru-RU" sz="1400" dirty="0" smtClean="0"/>
                        <a:t>93</a:t>
                      </a:r>
                      <a:endParaRPr lang="ru-RU" sz="1400" dirty="0"/>
                    </a:p>
                  </a:txBody>
                  <a:tcPr/>
                </a:tc>
              </a:tr>
              <a:tr h="469759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Осуществление первичного воинского учета на территориях, где отсутствуют военные комиссариаты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297 300,00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311</a:t>
                      </a:r>
                      <a:r>
                        <a:rPr lang="ru-RU" sz="1400" baseline="0" dirty="0" smtClean="0"/>
                        <a:t> 200,00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322 600,00</a:t>
                      </a:r>
                      <a:endParaRPr lang="ru-RU" sz="1400" dirty="0"/>
                    </a:p>
                  </a:txBody>
                  <a:tcPr/>
                </a:tc>
              </a:tr>
              <a:tr h="5295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Государственная регистрация актов гражданского состояния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14 235,40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14 235,40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14 235,40</a:t>
                      </a:r>
                      <a:endParaRPr lang="ru-RU" sz="1400" dirty="0"/>
                    </a:p>
                  </a:txBody>
                  <a:tcPr/>
                </a:tc>
              </a:tr>
              <a:tr h="5295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администрации программными продуктами, информационными технологиями, связью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181 480,00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941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Межбюджетные трансферты, передаваемые бюджету МО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Кондинский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 из бюджета сельского поселения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Шугур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</a:t>
                      </a:r>
                      <a:r>
                        <a:rPr lang="ru-RU" sz="1400" baseline="0" dirty="0" smtClean="0"/>
                        <a:t> 410 404,72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16 026 677,99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16 667 782,72</a:t>
                      </a:r>
                      <a:endParaRPr lang="ru-RU" sz="1400" dirty="0"/>
                    </a:p>
                  </a:txBody>
                  <a:tcPr/>
                </a:tc>
              </a:tr>
              <a:tr h="747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Межбюджетные трансферты, передаваемые бюджету МО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Кондинский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 из бюджета сельского поселения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Шугур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197 393,00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197 393,00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785794"/>
          <a:ext cx="8358246" cy="2661300"/>
        </p:xfrm>
        <a:graphic>
          <a:graphicData uri="http://schemas.openxmlformats.org/drawingml/2006/table">
            <a:tbl>
              <a:tblPr lastRow="1" bandRow="1">
                <a:tableStyleId>{21E4AEA4-8DFA-4A89-87EB-49C32662AFE0}</a:tableStyleId>
              </a:tblPr>
              <a:tblGrid>
                <a:gridCol w="4447508"/>
                <a:gridCol w="1380261"/>
                <a:gridCol w="1244593"/>
                <a:gridCol w="1285884"/>
              </a:tblGrid>
              <a:tr h="428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Укрепление материально-технической базы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75</a:t>
                      </a:r>
                      <a:r>
                        <a:rPr lang="ru-RU" sz="1400" baseline="0" dirty="0" smtClean="0"/>
                        <a:t>3 863,36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социальных гарантий и компенсаций работникам администрации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84 000,00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84 000,00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84 000,00</a:t>
                      </a:r>
                      <a:endParaRPr lang="ru-RU" sz="1400" dirty="0"/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Межбюджетные трансферты, передаваемые бюджету МО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Кондинский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 из бюджета сельского поселения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Шугур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осуществление части полномочий по решению вопросов местного значения в соответствии с заключенными соглашениями" (Обеспечение полномочий по молодежной политике)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690 575,00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404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400" baseline="0" dirty="0" smtClean="0"/>
                        <a:t>24 989 728,48</a:t>
                      </a:r>
                    </a:p>
                    <a:p>
                      <a:pPr marL="342900" indent="-342900">
                        <a:buAutoNum type="arabicPlain" startAt="27"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23</a:t>
                      </a:r>
                      <a:r>
                        <a:rPr lang="ru-RU" sz="1400" baseline="0" dirty="0" smtClean="0"/>
                        <a:t> 454 558,18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</a:t>
                      </a:r>
                      <a:r>
                        <a:rPr lang="ru-RU" sz="1400" baseline="0" dirty="0" smtClean="0"/>
                        <a:t> 045 532,05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428604"/>
            <a:ext cx="7929618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i="1" dirty="0" smtClean="0">
              <a:solidFill>
                <a:srgbClr val="7030A0"/>
              </a:solidFill>
            </a:endParaRPr>
          </a:p>
          <a:p>
            <a:pPr algn="ctr"/>
            <a:endParaRPr lang="ru-RU" sz="17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Муниципальная программа «</a:t>
            </a:r>
            <a:r>
              <a:rPr lang="ru-RU" sz="1600" b="1" i="1" dirty="0" smtClean="0">
                <a:solidFill>
                  <a:srgbClr val="7030A0"/>
                </a:solidFill>
              </a:rPr>
              <a:t>Развитие сферы культуры, спорта и делам молодежи сельского поселения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Шугур</a:t>
            </a:r>
            <a:r>
              <a:rPr lang="ru-RU" sz="1600" b="1" i="1" dirty="0" smtClean="0">
                <a:solidFill>
                  <a:srgbClr val="7030A0"/>
                </a:solidFill>
              </a:rPr>
              <a:t> на 2020-2026 годы»</a:t>
            </a: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 </a:t>
            </a:r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357299"/>
          <a:ext cx="7786741" cy="3396095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4071966"/>
                <a:gridCol w="1214446"/>
                <a:gridCol w="1214446"/>
                <a:gridCol w="1285883"/>
              </a:tblGrid>
              <a:tr h="5000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Перечень мероприятий по реализации муниципальной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</a:tr>
              <a:tr h="3784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 на выплаты персоналу казенных учреждений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4 346 653,47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5 044 988,79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5 044</a:t>
                      </a:r>
                      <a:r>
                        <a:rPr lang="ru-RU" sz="1400" baseline="0" dirty="0" smtClean="0"/>
                        <a:t> 988,79</a:t>
                      </a:r>
                      <a:endParaRPr lang="ru-RU" sz="1400" dirty="0"/>
                    </a:p>
                  </a:txBody>
                  <a:tcPr/>
                </a:tc>
              </a:tr>
              <a:tr h="318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Закупка товаров, работ и услуг для государственных (муниципальных) нужд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64 995,00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318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Расходы, направленные на исполнение целевых показателей и повышение оплаты труда работников муниципальных учреждений культуры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633 335,32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318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Организация трудоустройства несовершеннолетних граждан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120</a:t>
                      </a:r>
                      <a:r>
                        <a:rPr lang="ru-RU" sz="1400" baseline="0" dirty="0" smtClean="0"/>
                        <a:t>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120 000,00</a:t>
                      </a:r>
                      <a:endParaRPr lang="ru-RU" sz="1400" dirty="0"/>
                    </a:p>
                  </a:txBody>
                  <a:tcPr/>
                </a:tc>
              </a:tr>
              <a:tr h="378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5 164 983,79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5 164 988,79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5 164 988,79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IMG_1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500546"/>
            <a:ext cx="257173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3-3_14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500570"/>
            <a:ext cx="2857520" cy="2466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l3abanovn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643422"/>
            <a:ext cx="285749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428604"/>
            <a:ext cx="7929618" cy="5715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i="1" dirty="0" smtClean="0">
              <a:solidFill>
                <a:srgbClr val="7030A0"/>
              </a:solidFill>
            </a:endParaRPr>
          </a:p>
          <a:p>
            <a:pPr algn="ctr"/>
            <a:endParaRPr lang="ru-RU" sz="17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endParaRPr lang="ru-RU" sz="17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700" b="1" i="1" dirty="0" err="1" smtClean="0">
                <a:solidFill>
                  <a:srgbClr val="7030A0"/>
                </a:solidFill>
              </a:rPr>
              <a:t>Непрограммные</a:t>
            </a:r>
            <a:r>
              <a:rPr lang="ru-RU" sz="1700" b="1" i="1" dirty="0" smtClean="0">
                <a:solidFill>
                  <a:srgbClr val="7030A0"/>
                </a:solidFill>
              </a:rPr>
              <a:t> расходы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 </a:t>
            </a:r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142984"/>
          <a:ext cx="7786741" cy="5018068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4214842"/>
                <a:gridCol w="1143008"/>
                <a:gridCol w="1143008"/>
                <a:gridCol w="1285883"/>
              </a:tblGrid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Перечень мероприятий по реализации муниципальной программы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</a:tr>
              <a:tr h="1840248">
                <a:tc>
                  <a:txBody>
                    <a:bodyPr/>
                    <a:lstStyle/>
                    <a:p>
                      <a:pPr lvl="0"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Резервный фонд </a:t>
                      </a:r>
                    </a:p>
                    <a:p>
                      <a:pPr lvl="0" algn="l"/>
                      <a:r>
                        <a:rPr lang="ru-RU" sz="1400" dirty="0" smtClean="0"/>
                        <a:t>Согласно п.3 статьи 81 БК РФ размер резервного фонда исполнительного органа устанавливается законом (решением) о соответствующем бюджете и не может превышать 3% общего объема расходов. Фактический размер расхода  резервного фонда составил 0,3% от общего объема расходов бюджета.</a:t>
                      </a:r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50</a:t>
                      </a:r>
                      <a:r>
                        <a:rPr lang="ru-RU" sz="1400" baseline="0" dirty="0" smtClean="0"/>
                        <a:t>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2084104">
                <a:tc>
                  <a:txBody>
                    <a:bodyPr/>
                    <a:lstStyle/>
                    <a:p>
                      <a:pPr lvl="0" algn="l"/>
                      <a:r>
                        <a:rPr lang="ru-RU" sz="1400" b="1" dirty="0" smtClean="0"/>
                        <a:t> </a:t>
                      </a: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Условно утвержденные расходы </a:t>
                      </a:r>
                    </a:p>
                    <a:p>
                      <a:pPr lvl="0" algn="l"/>
                      <a:r>
                        <a:rPr lang="ru-RU" sz="1400" dirty="0" smtClean="0"/>
                        <a:t>в объеме не менее 2,5 % общего объема расходов бюджета, на второй год планового периода в объеме не менее 5 % общего объема расходов бюджета (без учета расходов бюджета, предусмотренных за счет межбюджетных трансфертов из других бюджетов бюджетной системы Российской Федерации, имеющих целевое назначение)</a:t>
                      </a:r>
                      <a:r>
                        <a:rPr lang="ru-RU" sz="1400" b="1" dirty="0" smtClean="0"/>
                        <a:t>.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  0,00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355</a:t>
                      </a:r>
                      <a:r>
                        <a:rPr lang="ru-RU" sz="1400" b="0" baseline="0" dirty="0" smtClean="0"/>
                        <a:t> 863,86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727 807,72</a:t>
                      </a:r>
                      <a:endParaRPr lang="ru-RU" sz="1400" b="0" dirty="0"/>
                    </a:p>
                  </a:txBody>
                  <a:tcPr/>
                </a:tc>
              </a:tr>
              <a:tr h="362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50 000,00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355</a:t>
                      </a:r>
                      <a:r>
                        <a:rPr lang="ru-RU" sz="1400" b="0" baseline="0" dirty="0" smtClean="0"/>
                        <a:t> 863,86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727 807,72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428868"/>
            <a:ext cx="6357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</a:t>
            </a:r>
            <a:b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внимание!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57224" y="428604"/>
            <a:ext cx="7429552" cy="78581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Открытость бюджетного процесса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14348" y="1428736"/>
          <a:ext cx="7715304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1538" y="428604"/>
            <a:ext cx="7429552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Основные этапы бюджетного процесса</a:t>
            </a:r>
            <a:endParaRPr lang="ru-RU" sz="2800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642918"/>
            <a:ext cx="7643866" cy="64294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Нормативно-правовая база, регулирующая бюджетный процесс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857224" y="1397000"/>
          <a:ext cx="72866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785786" y="1397000"/>
          <a:ext cx="73581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857224" y="571480"/>
            <a:ext cx="7215238" cy="64294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Основы для составления проекта бюджета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71538" y="2071678"/>
          <a:ext cx="771530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071802" y="2071678"/>
            <a:ext cx="157163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2023 год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4" y="2071678"/>
            <a:ext cx="157163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2024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72264" y="2071678"/>
            <a:ext cx="157163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год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571480"/>
            <a:ext cx="8072494" cy="10001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характеристики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бюджета сельского поселения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Шугур</a:t>
            </a:r>
            <a:endParaRPr lang="ru-RU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 2023 год и плановый период 2024 и 2025  годов </a:t>
            </a:r>
            <a:endParaRPr lang="ru-RU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48" y="428604"/>
            <a:ext cx="7929618" cy="785818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Доходы бюджета сельского поселения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Шугур</a:t>
            </a: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85786" y="1428736"/>
          <a:ext cx="7715304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48" y="357166"/>
            <a:ext cx="7715304" cy="7143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Динамика доходов бюджета сельского  поселения </a:t>
            </a:r>
            <a:r>
              <a:rPr lang="ru-RU" sz="2400" b="1" i="1" dirty="0" err="1" smtClean="0"/>
              <a:t>Шугур</a:t>
            </a:r>
            <a:r>
              <a:rPr lang="ru-RU" sz="2400" b="1" i="1" dirty="0" smtClean="0"/>
              <a:t> на 2023-2025 гг.</a:t>
            </a:r>
            <a:endParaRPr lang="ru-RU" sz="2400" b="1" i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85786" y="1397000"/>
          <a:ext cx="778674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86710" y="1357298"/>
            <a:ext cx="770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Тыс.руб.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1805</TotalTime>
  <Words>1779</Words>
  <Application>Microsoft Office PowerPoint</Application>
  <PresentationFormat>Экран (4:3)</PresentationFormat>
  <Paragraphs>390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Спец3</dc:creator>
  <cp:lastModifiedBy>Спец3</cp:lastModifiedBy>
  <cp:revision>202</cp:revision>
  <dcterms:created xsi:type="dcterms:W3CDTF">2020-10-15T06:53:20Z</dcterms:created>
  <dcterms:modified xsi:type="dcterms:W3CDTF">2022-11-28T09:57:04Z</dcterms:modified>
</cp:coreProperties>
</file>