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уточненный план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33485</c:v>
                </c:pt>
                <c:pt idx="1">
                  <c:v>35142</c:v>
                </c:pt>
                <c:pt idx="2">
                  <c:v>31940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32704</c:v>
                </c:pt>
                <c:pt idx="1">
                  <c:v>34427</c:v>
                </c:pt>
                <c:pt idx="2">
                  <c:v>31910</c:v>
                </c:pt>
              </c:numCache>
            </c:numRef>
          </c:val>
        </c:ser>
        <c:dLbls>
          <c:showVal val="1"/>
        </c:dLbls>
        <c:gapWidth val="75"/>
        <c:axId val="93122944"/>
        <c:axId val="93124480"/>
      </c:barChart>
      <c:catAx>
        <c:axId val="93122944"/>
        <c:scaling>
          <c:orientation val="minMax"/>
        </c:scaling>
        <c:axPos val="l"/>
        <c:numFmt formatCode="General" sourceLinked="1"/>
        <c:majorTickMark val="none"/>
        <c:tickLblPos val="nextTo"/>
        <c:crossAx val="93124480"/>
        <c:crosses val="autoZero"/>
        <c:auto val="1"/>
        <c:lblAlgn val="ctr"/>
        <c:lblOffset val="100"/>
      </c:catAx>
      <c:valAx>
        <c:axId val="93124480"/>
        <c:scaling>
          <c:orientation val="minMax"/>
        </c:scaling>
        <c:axPos val="b"/>
        <c:numFmt formatCode="General" sourceLinked="1"/>
        <c:majorTickMark val="none"/>
        <c:tickLblPos val="nextTo"/>
        <c:crossAx val="93122944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0381695823047921"/>
          <c:y val="6.0519670977899023E-2"/>
          <c:w val="0.70344045620460927"/>
          <c:h val="0.642816595017967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уточненный план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35213</c:v>
                </c:pt>
                <c:pt idx="1">
                  <c:v>36252</c:v>
                </c:pt>
                <c:pt idx="2">
                  <c:v>33877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33321</c:v>
                </c:pt>
                <c:pt idx="1">
                  <c:v>33600</c:v>
                </c:pt>
                <c:pt idx="2">
                  <c:v>32555</c:v>
                </c:pt>
              </c:numCache>
            </c:numRef>
          </c:val>
        </c:ser>
        <c:dLbls>
          <c:showVal val="1"/>
        </c:dLbls>
        <c:gapWidth val="75"/>
        <c:axId val="52955008"/>
        <c:axId val="52956544"/>
      </c:barChart>
      <c:catAx>
        <c:axId val="52955008"/>
        <c:scaling>
          <c:orientation val="minMax"/>
        </c:scaling>
        <c:axPos val="l"/>
        <c:numFmt formatCode="General" sourceLinked="1"/>
        <c:majorTickMark val="none"/>
        <c:tickLblPos val="nextTo"/>
        <c:crossAx val="52956544"/>
        <c:crosses val="autoZero"/>
        <c:auto val="1"/>
        <c:lblAlgn val="ctr"/>
        <c:lblOffset val="100"/>
      </c:catAx>
      <c:valAx>
        <c:axId val="52956544"/>
        <c:scaling>
          <c:orientation val="minMax"/>
        </c:scaling>
        <c:axPos val="b"/>
        <c:numFmt formatCode="General" sourceLinked="1"/>
        <c:majorTickMark val="none"/>
        <c:tickLblPos val="nextTo"/>
        <c:crossAx val="52955008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0"/>
      <c:depthPercent val="100"/>
      <c:perspective val="130"/>
    </c:view3D>
    <c:plotArea>
      <c:layout>
        <c:manualLayout>
          <c:layoutTarget val="inner"/>
          <c:xMode val="edge"/>
          <c:yMode val="edge"/>
          <c:x val="8.3898962374003933E-2"/>
          <c:y val="0.14101501678701506"/>
          <c:w val="0.83878639130745858"/>
          <c:h val="0.806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объёме доходов
</c:v>
                </c:pt>
              </c:strCache>
            </c:strRef>
          </c:tx>
          <c:explosion val="36"/>
          <c:dLbls>
            <c:dLbl>
              <c:idx val="0"/>
              <c:layout>
                <c:manualLayout>
                  <c:x val="0.19527636240905089"/>
                  <c:y val="-6.8281250000000002E-2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-6.1255330962979478E-2"/>
                  <c:y val="1.6406250000000001E-2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0.14935276691624855"/>
                  <c:y val="1.5625000000000018E-3"/>
                </c:manualLayout>
              </c:layout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29221.5</c:v>
                </c:pt>
                <c:pt idx="1">
                  <c:v>2168.6999999999998</c:v>
                </c:pt>
                <c:pt idx="2">
                  <c:v>520.20000000000005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Лист1!$A$2:$A$8</c:f>
              <c:strCache>
                <c:ptCount val="7"/>
                <c:pt idx="0">
                  <c:v>НДФЛ - 1167,4 тыс.руб.</c:v>
                </c:pt>
                <c:pt idx="1">
                  <c:v>Акцизы по подакцизным товарам - 843,8 тыс.руб.</c:v>
                </c:pt>
                <c:pt idx="2">
                  <c:v>ЕНВД - 40,6 тыс.руб.</c:v>
                </c:pt>
                <c:pt idx="3">
                  <c:v>Налог на имущество - 56,7 тыс.руб.</c:v>
                </c:pt>
                <c:pt idx="4">
                  <c:v>Транспортный налог - 15,3 тыс.руб.</c:v>
                </c:pt>
                <c:pt idx="5">
                  <c:v>Земельный налог - 39,3 тыс.руб.</c:v>
                </c:pt>
                <c:pt idx="6">
                  <c:v>Государственная пошлина - 5,3 тыс.руб.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1167.4000000000001</c:v>
                </c:pt>
                <c:pt idx="1">
                  <c:v>843.8</c:v>
                </c:pt>
                <c:pt idx="2" formatCode="0.0">
                  <c:v>40.6</c:v>
                </c:pt>
                <c:pt idx="3">
                  <c:v>56.7</c:v>
                </c:pt>
                <c:pt idx="4">
                  <c:v>15.3</c:v>
                </c:pt>
                <c:pt idx="5">
                  <c:v>39.300000000000011</c:v>
                </c:pt>
                <c:pt idx="6">
                  <c:v>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Лист1!$A$2:$A$8</c:f>
              <c:strCache>
                <c:ptCount val="7"/>
                <c:pt idx="0">
                  <c:v>НДФЛ - 1167,4 тыс.руб.</c:v>
                </c:pt>
                <c:pt idx="1">
                  <c:v>Акцизы по подакцизным товарам - 843,8 тыс.руб.</c:v>
                </c:pt>
                <c:pt idx="2">
                  <c:v>ЕНВД - 40,6 тыс.руб.</c:v>
                </c:pt>
                <c:pt idx="3">
                  <c:v>Налог на имущество - 56,7 тыс.руб.</c:v>
                </c:pt>
                <c:pt idx="4">
                  <c:v>Транспортный налог - 15,3 тыс.руб.</c:v>
                </c:pt>
                <c:pt idx="5">
                  <c:v>Земельный налог - 39,3 тыс.руб.</c:v>
                </c:pt>
                <c:pt idx="6">
                  <c:v>Государственная пошлина - 5,3 тыс.руб.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Лист1!$A$2:$A$8</c:f>
              <c:strCache>
                <c:ptCount val="7"/>
                <c:pt idx="0">
                  <c:v>НДФЛ - 1167,4 тыс.руб.</c:v>
                </c:pt>
                <c:pt idx="1">
                  <c:v>Акцизы по подакцизным товарам - 843,8 тыс.руб.</c:v>
                </c:pt>
                <c:pt idx="2">
                  <c:v>ЕНВД - 40,6 тыс.руб.</c:v>
                </c:pt>
                <c:pt idx="3">
                  <c:v>Налог на имущество - 56,7 тыс.руб.</c:v>
                </c:pt>
                <c:pt idx="4">
                  <c:v>Транспортный налог - 15,3 тыс.руб.</c:v>
                </c:pt>
                <c:pt idx="5">
                  <c:v>Земельный налог - 39,3 тыс.руб.</c:v>
                </c:pt>
                <c:pt idx="6">
                  <c:v>Государственная пошлина - 5,3 тыс.руб.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5120407879744779"/>
          <c:y val="8.9019372044699716E-2"/>
          <c:w val="0.33836465662004322"/>
          <c:h val="0.68040666568497532"/>
        </c:manualLayout>
      </c:layout>
      <c:txPr>
        <a:bodyPr/>
        <a:lstStyle/>
        <a:p>
          <a:pPr>
            <a:defRPr sz="13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c:rich>
      </c:tx>
      <c:layout/>
    </c:title>
    <c:plotArea>
      <c:layout>
        <c:manualLayout>
          <c:layoutTarget val="inner"/>
          <c:xMode val="edge"/>
          <c:yMode val="edge"/>
          <c:x val="9.5661790035019748E-2"/>
          <c:y val="3.8114614153153481E-2"/>
          <c:w val="0.52099162910495811"/>
          <c:h val="0.8627646111900169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rgbClr val="FFFF00"/>
              </a:solidFill>
            </c:spPr>
          </c:dPt>
          <c:dPt>
            <c:idx val="1"/>
            <c:explosion val="28"/>
            <c:spPr>
              <a:solidFill>
                <a:srgbClr val="FF0000"/>
              </a:solidFill>
            </c:spPr>
          </c:dPt>
          <c:dPt>
            <c:idx val="3"/>
            <c:explosion val="26"/>
            <c:spPr>
              <a:solidFill>
                <a:srgbClr val="0070C0"/>
              </a:solidFill>
            </c:spPr>
          </c:dPt>
          <c:dLbls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Доходы от сдачи в аренду имущества - 115,8 тыс.руб.</c:v>
                </c:pt>
                <c:pt idx="1">
                  <c:v>Прочие поступления от использования имущества - 396,2 тыс.руб.</c:v>
                </c:pt>
                <c:pt idx="2">
                  <c:v>Прочие доходы от оказания платных услуг - 5,8 тыс.руб.</c:v>
                </c:pt>
                <c:pt idx="3">
                  <c:v>Доходы от продажи материальных и нематериальных активов - 2,4 тыс.руб.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115.8</c:v>
                </c:pt>
                <c:pt idx="1">
                  <c:v>396.2</c:v>
                </c:pt>
                <c:pt idx="2">
                  <c:v>5.8</c:v>
                </c:pt>
                <c:pt idx="3">
                  <c:v>2.4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84489195252313"/>
          <c:y val="3.4936397365186354E-2"/>
          <c:w val="0.30623550734781307"/>
          <c:h val="0.901275922916501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11345</c:v>
                </c:pt>
                <c:pt idx="1">
                  <c:v>13976.6</c:v>
                </c:pt>
                <c:pt idx="2">
                  <c:v>14860.8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chemeClr val="accent1"/>
            </a:solidFill>
          </c:spPr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18714.3</c:v>
                </c:pt>
                <c:pt idx="1">
                  <c:v>17683.8</c:v>
                </c:pt>
                <c:pt idx="2">
                  <c:v>14106.2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232.7</c:v>
                </c:pt>
                <c:pt idx="1">
                  <c:v>240.1</c:v>
                </c:pt>
                <c:pt idx="2">
                  <c:v>254.5</c:v>
                </c:pt>
              </c:numCache>
            </c:numRef>
          </c:val>
        </c:ser>
        <c:gapWidth val="95"/>
        <c:overlap val="100"/>
        <c:axId val="54294016"/>
        <c:axId val="54295552"/>
      </c:barChart>
      <c:catAx>
        <c:axId val="54294016"/>
        <c:scaling>
          <c:orientation val="minMax"/>
        </c:scaling>
        <c:axPos val="b"/>
        <c:majorTickMark val="none"/>
        <c:tickLblPos val="nextTo"/>
        <c:crossAx val="54295552"/>
        <c:crosses val="autoZero"/>
        <c:auto val="1"/>
        <c:lblAlgn val="ctr"/>
        <c:lblOffset val="100"/>
      </c:catAx>
      <c:valAx>
        <c:axId val="5429555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Тыс.руб.</a:t>
                </a:r>
                <a:endParaRPr lang="ru-RU" dirty="0"/>
              </a:p>
            </c:rich>
          </c:tx>
          <c:layout/>
        </c:title>
        <c:numFmt formatCode="General" sourceLinked="1"/>
        <c:majorTickMark val="none"/>
        <c:tickLblPos val="nextTo"/>
        <c:crossAx val="542940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>
        <c:manualLayout>
          <c:layoutTarget val="inner"/>
          <c:xMode val="edge"/>
          <c:yMode val="edge"/>
          <c:x val="0.40877882957718331"/>
          <c:y val="0.12962731867682908"/>
          <c:w val="0.34611178403251641"/>
          <c:h val="0.7576265858251218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Pos val="inEnd"/>
            <c:showVal val="1"/>
          </c:dLbls>
          <c:cat>
            <c:strRef>
              <c:f>Лист1!$A$2:$A$9</c:f>
              <c:strCache>
                <c:ptCount val="8"/>
                <c:pt idx="0">
                  <c:v>Общегосударственные расходы - 8 806,2 тыс.руб.</c:v>
                </c:pt>
                <c:pt idx="1">
                  <c:v>Национальная оборона - 232,7 тыс.руб.</c:v>
                </c:pt>
                <c:pt idx="2">
                  <c:v>Национальная безопасность и правоохрантиельная деятельность - 17,9</c:v>
                </c:pt>
                <c:pt idx="3">
                  <c:v>Национальная экономика - 2 644,8 тыс.руб.</c:v>
                </c:pt>
                <c:pt idx="4">
                  <c:v>Жилищно-коммунальное хозяйство - 14 624,8</c:v>
                </c:pt>
                <c:pt idx="5">
                  <c:v>Образование - 469,3</c:v>
                </c:pt>
                <c:pt idx="6">
                  <c:v>Культура - 5 687,6 тыс.руб.</c:v>
                </c:pt>
                <c:pt idx="7">
                  <c:v>Социальная политика - 72,0 тыс.руб.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8806.2000000000007</c:v>
                </c:pt>
                <c:pt idx="1">
                  <c:v>232.7</c:v>
                </c:pt>
                <c:pt idx="2">
                  <c:v>17.899999999999999</c:v>
                </c:pt>
                <c:pt idx="3">
                  <c:v>2644.8</c:v>
                </c:pt>
                <c:pt idx="4">
                  <c:v>14624.8</c:v>
                </c:pt>
                <c:pt idx="5">
                  <c:v>469.3</c:v>
                </c:pt>
                <c:pt idx="6">
                  <c:v>5687.6</c:v>
                </c:pt>
                <c:pt idx="7">
                  <c:v>72</c:v>
                </c:pt>
              </c:numCache>
            </c:numRef>
          </c:val>
        </c:ser>
        <c:gapWidth val="75"/>
        <c:overlap val="40"/>
        <c:axId val="54436608"/>
        <c:axId val="54438144"/>
      </c:barChart>
      <c:catAx>
        <c:axId val="54436608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54438144"/>
        <c:crosses val="autoZero"/>
        <c:auto val="1"/>
        <c:lblAlgn val="ctr"/>
        <c:lblOffset val="100"/>
      </c:catAx>
      <c:valAx>
        <c:axId val="54438144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crossAx val="54436608"/>
        <c:crosses val="autoZero"/>
        <c:crossBetween val="between"/>
      </c:valAx>
    </c:plotArea>
    <c:plotVisOnly val="1"/>
  </c:chart>
  <c:txPr>
    <a:bodyPr/>
    <a:lstStyle/>
    <a:p>
      <a:pPr>
        <a:defRPr sz="1800" kern="1200" spc="-100" baseline="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0.52735</cdr:y>
    </cdr:from>
    <cdr:to>
      <cdr:x>0.32407</cdr:x>
      <cdr:y>0.67124</cdr:y>
    </cdr:to>
    <cdr:sp macro="" textlink="">
      <cdr:nvSpPr>
        <cdr:cNvPr id="2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2143140"/>
          <a:ext cx="2500330" cy="5847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ru-RU" sz="1600" b="1" i="1" dirty="0">
              <a:solidFill>
                <a:srgbClr val="C00000"/>
              </a:solidFill>
            </a:rPr>
            <a:t>Доля в общем объёме доходов</a:t>
          </a:r>
        </a:p>
      </cdr:txBody>
    </cdr:sp>
  </cdr:relSizeAnchor>
  <cdr:relSizeAnchor xmlns:cdr="http://schemas.openxmlformats.org/drawingml/2006/chartDrawing">
    <cdr:from>
      <cdr:x>0.51852</cdr:x>
      <cdr:y>0.68555</cdr:y>
    </cdr:from>
    <cdr:to>
      <cdr:x>0.63704</cdr:x>
      <cdr:y>0.75586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00528" y="2786082"/>
          <a:ext cx="91440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0.46296</cdr:x>
      <cdr:y>0.59766</cdr:y>
    </cdr:from>
    <cdr:to>
      <cdr:x>0.62963</cdr:x>
      <cdr:y>0.75586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571900" y="2428892"/>
          <a:ext cx="1285884" cy="642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3600" b="1" i="0" dirty="0" smtClean="0">
              <a:solidFill>
                <a:srgbClr val="C00000"/>
              </a:solidFill>
            </a:rPr>
            <a:t>93 %</a:t>
          </a:r>
          <a:endParaRPr lang="ru-RU" sz="3600" b="1" i="0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0.42593</cdr:x>
      <cdr:y>0.16923</cdr:y>
    </cdr:from>
    <cdr:to>
      <cdr:x>0.5</cdr:x>
      <cdr:y>0.27692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286148" y="785818"/>
          <a:ext cx="571504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rgbClr val="C00000"/>
              </a:solidFill>
            </a:rPr>
            <a:t> </a:t>
          </a:r>
          <a:r>
            <a:rPr lang="ru-RU" sz="1600" b="1" dirty="0" smtClean="0">
              <a:solidFill>
                <a:srgbClr val="C00000"/>
              </a:solidFill>
            </a:rPr>
            <a:t>6%</a:t>
          </a:r>
          <a:endParaRPr lang="ru-RU" sz="16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0.46296</cdr:x>
      <cdr:y>0.15385</cdr:y>
    </cdr:from>
    <cdr:to>
      <cdr:x>0.58148</cdr:x>
      <cdr:y>0.35077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571900" y="7143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C00000"/>
              </a:solidFill>
            </a:rPr>
            <a:t>   1%</a:t>
          </a:r>
          <a:endParaRPr lang="ru-RU" sz="1400" b="1" dirty="0">
            <a:solidFill>
              <a:srgbClr val="C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0.26087</cdr:x>
      <cdr:y>0.3952</cdr:y>
    </cdr:from>
    <cdr:to>
      <cdr:x>0.47826</cdr:x>
      <cdr:y>0.5536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3140" y="1960562"/>
          <a:ext cx="1785950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0.27826</cdr:x>
      <cdr:y>0.424</cdr:y>
    </cdr:from>
    <cdr:to>
      <cdr:x>0.45043</cdr:x>
      <cdr:y>0.60832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86016" y="2103438"/>
          <a:ext cx="141446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rgbClr val="002060"/>
              </a:solidFill>
            </a:rPr>
            <a:t>520,2 тыс.руб.</a:t>
          </a:r>
          <a:endParaRPr lang="ru-RU" sz="2800" b="1" dirty="0">
            <a:solidFill>
              <a:srgbClr val="00206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ondinsk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2976" y="2000240"/>
            <a:ext cx="75520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Отчет об исполнении бюджета сельского поселения </a:t>
            </a:r>
            <a:r>
              <a:rPr lang="ru-RU" sz="5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Шугур</a:t>
            </a:r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 за 20</a:t>
            </a:r>
            <a:r>
              <a:rPr 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20</a:t>
            </a:r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 год</a:t>
            </a:r>
          </a:p>
        </p:txBody>
      </p:sp>
      <p:pic>
        <p:nvPicPr>
          <p:cNvPr id="4" name="Рисунок 3" descr="Герб Шугура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72740" y="0"/>
            <a:ext cx="1671260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42910" y="500042"/>
            <a:ext cx="73152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noProof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Национальная оборона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 2020 год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1857364"/>
          <a:ext cx="7286677" cy="15782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60492"/>
                <a:gridCol w="1641372"/>
                <a:gridCol w="1641372"/>
                <a:gridCol w="1243441"/>
              </a:tblGrid>
              <a:tr h="6070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Уточненный план на 2020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Исполнение за 2020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 исполнения</a:t>
                      </a:r>
                      <a:endParaRPr lang="ru-RU" sz="1200" dirty="0"/>
                    </a:p>
                  </a:txBody>
                  <a:tcPr/>
                </a:tc>
              </a:tr>
              <a:tr h="6070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Мобилизация</a:t>
                      </a:r>
                      <a:r>
                        <a:rPr lang="ru-RU" sz="1200" baseline="0" dirty="0" smtClean="0"/>
                        <a:t>  и вневойсковая подготовка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232,6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232,6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  <a:tr h="364221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Итого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232,6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232,6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100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715140" y="1500174"/>
            <a:ext cx="1214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/>
              <a:t>Тыс.руб.</a:t>
            </a:r>
            <a:endParaRPr lang="ru-RU" sz="1600" dirty="0"/>
          </a:p>
        </p:txBody>
      </p:sp>
      <p:pic>
        <p:nvPicPr>
          <p:cNvPr id="5" name="Рисунок 4" descr="img_44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714752"/>
            <a:ext cx="2847975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500438"/>
            <a:ext cx="4071966" cy="305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убо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3429000"/>
            <a:ext cx="285752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8" y="2071678"/>
          <a:ext cx="6977092" cy="1838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3208"/>
                <a:gridCol w="1571636"/>
                <a:gridCol w="1571636"/>
                <a:gridCol w="11906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Уточненный план на 2020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Исполнение за 2020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 исполнения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Органы юстиции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16,3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16,3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Другие вопросы в области национальной безопасности и правоохранительной деятельности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Итого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17,9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17,9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100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9600" y="457200"/>
            <a:ext cx="73152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noProof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Национальная безопасность и правоохранительная деятельность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 2020 год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388" y="1643050"/>
            <a:ext cx="1214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/>
              <a:t>Тыс.руб.</a:t>
            </a:r>
            <a:endParaRPr lang="ru-RU" sz="1600" dirty="0"/>
          </a:p>
        </p:txBody>
      </p:sp>
      <p:pic>
        <p:nvPicPr>
          <p:cNvPr id="5" name="Рисунок 4" descr="v_yakutiyu_zavezli_novye_blanki_svidetelstv_vydavaemykh_organami_za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071942"/>
            <a:ext cx="3071834" cy="2571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-20200814-WA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000504"/>
            <a:ext cx="2928958" cy="2482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9600" y="457200"/>
            <a:ext cx="73152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noProof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Национальная экономика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 2020 год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00100" y="1643050"/>
          <a:ext cx="6977092" cy="2661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3208"/>
                <a:gridCol w="1571636"/>
                <a:gridCol w="1571636"/>
                <a:gridCol w="11906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Уточненный план на 2020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Исполнение за 2020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 исполнения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Расходы на обеспечение</a:t>
                      </a:r>
                      <a:r>
                        <a:rPr lang="ru-RU" sz="1200" baseline="0" dirty="0" smtClean="0"/>
                        <a:t> стабильной благополучной </a:t>
                      </a:r>
                      <a:r>
                        <a:rPr lang="ru-RU" sz="1200" baseline="0" dirty="0" err="1" smtClean="0"/>
                        <a:t>эпизотической</a:t>
                      </a:r>
                      <a:r>
                        <a:rPr lang="ru-RU" sz="1200" baseline="0" dirty="0" smtClean="0"/>
                        <a:t> обстановки от болезней общих для человека и животных 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Дорожное хозяйство (дорожные фонды)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2 306,7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2 218,8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96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Связь и информатика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425,6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403,4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95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Итого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</a:t>
                      </a:r>
                      <a:r>
                        <a:rPr lang="ru-RU" sz="1200" b="1" baseline="0" dirty="0" smtClean="0"/>
                        <a:t> 754,9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</a:t>
                      </a:r>
                      <a:r>
                        <a:rPr lang="ru-RU" sz="1200" b="1" baseline="0" dirty="0" smtClean="0"/>
                        <a:t> 644,7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96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715140" y="1285860"/>
            <a:ext cx="1214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/>
              <a:t>Тыс.руб.</a:t>
            </a:r>
            <a:endParaRPr lang="ru-RU" sz="1600" dirty="0"/>
          </a:p>
        </p:txBody>
      </p:sp>
      <p:pic>
        <p:nvPicPr>
          <p:cNvPr id="8" name="Рисунок 7" descr="kisspng-stock-illustration-illustration-excavator-5a711341475611.04622888151735993729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4143380"/>
            <a:ext cx="2714643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-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4071942"/>
            <a:ext cx="242889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09600" y="457200"/>
            <a:ext cx="73152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noProof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Жилищно-коммунальное хозяйство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 2020 год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00100" y="1643050"/>
          <a:ext cx="6977092" cy="4058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3208"/>
                <a:gridCol w="1571636"/>
                <a:gridCol w="1571636"/>
                <a:gridCol w="11906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Уточненный план на 2020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Исполнение за 2020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 исполнения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Содержание</a:t>
                      </a:r>
                      <a:r>
                        <a:rPr lang="ru-RU" sz="1200" baseline="0" dirty="0" smtClean="0"/>
                        <a:t> муниципального жилищного фонда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21,4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33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Возмещение недополученных доходов организациям, осуществляющим реализацию электрической энергии предприятиям жилищно-коммунального и агропромышленного комплексов, субъектам малого и среднего предпринимательства, организациям бюджетной сферы в зоне децентрализованного электроснабжения Ханты-Мансийского автономного округа - </a:t>
                      </a:r>
                      <a:r>
                        <a:rPr lang="ru-RU" sz="1000" dirty="0" err="1" smtClean="0"/>
                        <a:t>Югры</a:t>
                      </a:r>
                      <a:r>
                        <a:rPr lang="ru-RU" sz="1000" dirty="0" smtClean="0"/>
                        <a:t> по цене электрической энергии зоны централизованного электроснабжения (бюджет автономного округа)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11 426,8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11 426,8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Перечисление другим бюджетам бюджетной системы Российской Федерации (администрирование)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157,2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157,2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Итого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11 649,0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11 605,4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99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715140" y="1285860"/>
            <a:ext cx="1214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0"/>
            <a:ext cx="7358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Муниципальная целевая программа «Благоустройство муниципального образования сельское поселение </a:t>
            </a:r>
            <a:r>
              <a:rPr lang="ru-RU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Шугур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на 2020 - 2022 годы»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1" y="857235"/>
          <a:ext cx="8715434" cy="55911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01763"/>
                <a:gridCol w="1963209"/>
                <a:gridCol w="1963209"/>
                <a:gridCol w="1487253"/>
              </a:tblGrid>
              <a:tr h="4961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Уточненный план на 2020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Исполнение за 2020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 исполнения</a:t>
                      </a:r>
                      <a:endParaRPr lang="ru-RU" sz="1200" dirty="0"/>
                    </a:p>
                  </a:txBody>
                  <a:tcPr/>
                </a:tc>
              </a:tr>
              <a:tr h="512971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 Уличное </a:t>
                      </a:r>
                      <a:r>
                        <a:rPr lang="ru-RU" sz="900" dirty="0" smtClean="0"/>
                        <a:t>освещение ( оплата</a:t>
                      </a:r>
                      <a:r>
                        <a:rPr lang="ru-RU" sz="900" baseline="0" dirty="0" smtClean="0"/>
                        <a:t> ул.освещение, обслуживание ул. освещения, приобретение уличных светильников, замена ) 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759,9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740,5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94</a:t>
                      </a:r>
                      <a:endParaRPr lang="ru-RU" sz="1000" dirty="0"/>
                    </a:p>
                  </a:txBody>
                  <a:tcPr/>
                </a:tc>
              </a:tr>
              <a:tr h="288313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Содержание пожарных водоемов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/>
                </a:tc>
              </a:tr>
              <a:tr h="288313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Снос ветхих</a:t>
                      </a:r>
                      <a:r>
                        <a:rPr lang="ru-RU" sz="900" baseline="0" dirty="0" smtClean="0"/>
                        <a:t> строений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186,8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186,8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/>
                </a:tc>
              </a:tr>
              <a:tr h="343106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Расходы,</a:t>
                      </a:r>
                      <a:r>
                        <a:rPr lang="ru-RU" sz="900" baseline="0" dirty="0" smtClean="0"/>
                        <a:t> направленные на содержание мест захоронения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98,0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97,5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99</a:t>
                      </a:r>
                      <a:endParaRPr lang="ru-RU" sz="1000" dirty="0"/>
                    </a:p>
                  </a:txBody>
                  <a:tcPr/>
                </a:tc>
              </a:tr>
              <a:tr h="36903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Комплексное</a:t>
                      </a:r>
                      <a:r>
                        <a:rPr lang="ru-RU" sz="900" baseline="0" dirty="0" smtClean="0"/>
                        <a:t> планирование и обустройство общественных пространств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120,0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120,0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/>
                </a:tc>
              </a:tr>
              <a:tr h="27390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Приобретение надувной сцены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150,3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150,3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/>
                </a:tc>
              </a:tr>
              <a:tr h="42997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Расходы на содействие развитию исторических и иных местных традиций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303,0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303,0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/>
                </a:tc>
              </a:tr>
              <a:tr h="2460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 </a:t>
                      </a:r>
                      <a:r>
                        <a:rPr lang="ru-RU" sz="900" dirty="0" smtClean="0"/>
                        <a:t>Прочее</a:t>
                      </a:r>
                      <a:r>
                        <a:rPr lang="ru-RU" sz="900" baseline="0" dirty="0" smtClean="0"/>
                        <a:t> благоустройство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340,4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</a:tr>
              <a:tr h="348476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Приобретение</a:t>
                      </a:r>
                      <a:r>
                        <a:rPr lang="ru-RU" sz="900" baseline="0" dirty="0" smtClean="0"/>
                        <a:t> ограждения на детскую площадку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374,4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374,4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/>
                </a:tc>
              </a:tr>
              <a:tr h="261413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 </a:t>
                      </a:r>
                      <a:r>
                        <a:rPr lang="ru-RU" sz="900" dirty="0" smtClean="0"/>
                        <a:t>Реконструкция ограждения</a:t>
                      </a:r>
                      <a:r>
                        <a:rPr lang="ru-RU" sz="900" baseline="0" dirty="0" smtClean="0"/>
                        <a:t> на детской площадки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96,5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96,5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 </a:t>
                      </a:r>
                      <a:endParaRPr lang="ru-RU" sz="100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Уборка несанкционированных свалок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98,8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98,8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/>
                </a:tc>
              </a:tr>
              <a:tr h="36903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Приобретение, строительство, доставка  баскетбольной площадки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559,0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559,0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</a:tr>
              <a:tr h="27390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Ремонт памятника ВОВ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50,0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50,0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/>
                </a:tc>
              </a:tr>
              <a:tr h="402409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Приобретение новогоднее иллюминации, монтаж-демонтаж новогодней ели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142,6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142,6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/>
                </a:tc>
              </a:tr>
              <a:tr h="402409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Итого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3 379,7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3 019,4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89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09600" y="457200"/>
            <a:ext cx="73152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Образование</a:t>
            </a:r>
            <a:r>
              <a:rPr lang="ru-RU" sz="2800" b="1" i="1" noProof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 2020 год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00100" y="1643050"/>
          <a:ext cx="6977092" cy="2291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3208"/>
                <a:gridCol w="1571636"/>
                <a:gridCol w="1571636"/>
                <a:gridCol w="11906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Уточненный план на 2020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Исполнение за 2020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 исполнения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Молодежная политика (Расходы на обеспечение переданных полномочий)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465,8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465,8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временного трудоустройства несовершеннолетних в свободное от учебы время в летний период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Итого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469,3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469,3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100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715140" y="1285860"/>
            <a:ext cx="1214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/>
              <a:t>Тыс.руб.</a:t>
            </a:r>
            <a:endParaRPr lang="ru-RU" sz="1600" dirty="0"/>
          </a:p>
        </p:txBody>
      </p:sp>
      <p:pic>
        <p:nvPicPr>
          <p:cNvPr id="6" name="Рисунок 5" descr="IMG-20190724-WA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000504"/>
            <a:ext cx="3000396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7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4071942"/>
            <a:ext cx="2643174" cy="2196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-87cded03479a2c3b0facc8519c70e7fc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3929066"/>
            <a:ext cx="2571736" cy="2714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09600" y="457200"/>
            <a:ext cx="73152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noProof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Культура, кинематография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 2020 год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00100" y="1643050"/>
          <a:ext cx="6977092" cy="1468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3208"/>
                <a:gridCol w="1571636"/>
                <a:gridCol w="1571636"/>
                <a:gridCol w="11906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Уточненный план на 2020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Исполнение за 2020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 исполнения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Расходы на обеспечение деятельности (оказание услуг) муниципальных учреждений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5 946,6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5 687,6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96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Итого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5 946,6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5 687,6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96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715140" y="1285860"/>
            <a:ext cx="1214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/>
              <a:t>Тыс.руб.</a:t>
            </a:r>
            <a:endParaRPr lang="ru-RU" sz="1600" dirty="0"/>
          </a:p>
        </p:txBody>
      </p:sp>
      <p:pic>
        <p:nvPicPr>
          <p:cNvPr id="6" name="Рисунок 5" descr="IMG_18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00438"/>
            <a:ext cx="257173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3-3_14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3500438"/>
            <a:ext cx="2857520" cy="2466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l3abanovn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3429000"/>
            <a:ext cx="285749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09600" y="457200"/>
            <a:ext cx="73152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Социальная политика</a:t>
            </a:r>
            <a:r>
              <a:rPr lang="ru-RU" sz="2800" b="1" i="1" noProof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 2020 год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00100" y="1643050"/>
          <a:ext cx="6977092" cy="1198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3208"/>
                <a:gridCol w="1571636"/>
                <a:gridCol w="1571636"/>
                <a:gridCol w="11906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Уточненный план на 2020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Исполнение за 2020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 исполнения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Пенсионное обеспечение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72,0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72,0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Итого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72,0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72,0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100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715140" y="1285860"/>
            <a:ext cx="1214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/>
              <a:t>Тыс.руб.</a:t>
            </a:r>
            <a:endParaRPr lang="ru-RU" sz="1600" dirty="0"/>
          </a:p>
        </p:txBody>
      </p:sp>
      <p:pic>
        <p:nvPicPr>
          <p:cNvPr id="6" name="Рисунок 5" descr="1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3000372"/>
            <a:ext cx="285752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28596" y="221455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Спасибо </a:t>
            </a:r>
            <a:br>
              <a:rPr kumimoji="0" lang="ru-RU" sz="6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 внимание!</a:t>
            </a:r>
            <a:endParaRPr kumimoji="0" lang="ru-RU" sz="60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357166"/>
            <a:ext cx="721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Основные параметры бюджета сельского поселения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Шугур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 20</a:t>
            </a:r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год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kredity-dlya-yur-lic-ip-fiz-lic-4577408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1714488"/>
            <a:ext cx="2857520" cy="2571768"/>
          </a:xfrm>
          <a:prstGeom prst="rect">
            <a:avLst/>
          </a:prstGeom>
        </p:spPr>
      </p:pic>
      <p:sp>
        <p:nvSpPr>
          <p:cNvPr id="4" name="AutoShape 5"/>
          <p:cNvSpPr txBox="1">
            <a:spLocks noChangeArrowheads="1"/>
          </p:cNvSpPr>
          <p:nvPr/>
        </p:nvSpPr>
        <p:spPr>
          <a:xfrm>
            <a:off x="142844" y="2214554"/>
            <a:ext cx="2514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3366FF"/>
            </a:solidFill>
            <a:round/>
          </a:ln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ДОХОДЫ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lang="en-US" sz="2800" b="1" u="sng" noProof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31 910</a:t>
            </a:r>
            <a:r>
              <a:rPr lang="ru-RU" sz="2800" b="1" u="sng" noProof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,4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тыс.руб.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6500826" y="2214554"/>
            <a:ext cx="2514600" cy="1676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РАСХОДЫ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32 555,3</a:t>
            </a:r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тыс.руб.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3428992" y="4857760"/>
            <a:ext cx="2514600" cy="1676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ПРОФИЦИТ</a:t>
            </a:r>
            <a:endParaRPr 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644,8</a:t>
            </a:r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тыс.руб.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 rot="5400000">
            <a:off x="2605074" y="2895596"/>
            <a:ext cx="609600" cy="533400"/>
          </a:xfrm>
          <a:prstGeom prst="downArrow">
            <a:avLst>
              <a:gd name="adj1" fmla="val 51037"/>
              <a:gd name="adj2" fmla="val 28870"/>
            </a:avLst>
          </a:prstGeom>
          <a:solidFill>
            <a:srgbClr val="3366FF"/>
          </a:solidFill>
          <a:ln w="38100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16200000">
            <a:off x="5962660" y="2752720"/>
            <a:ext cx="609600" cy="533400"/>
          </a:xfrm>
          <a:prstGeom prst="downArrow">
            <a:avLst>
              <a:gd name="adj1" fmla="val 51037"/>
              <a:gd name="adj2" fmla="val 28870"/>
            </a:avLst>
          </a:prstGeom>
          <a:solidFill>
            <a:srgbClr val="3366FF"/>
          </a:solidFill>
          <a:ln w="38100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357686" y="4357694"/>
            <a:ext cx="609600" cy="533400"/>
          </a:xfrm>
          <a:prstGeom prst="downArrow">
            <a:avLst>
              <a:gd name="adj1" fmla="val 51037"/>
              <a:gd name="adj2" fmla="val 28870"/>
            </a:avLst>
          </a:prstGeom>
          <a:solidFill>
            <a:srgbClr val="3366FF"/>
          </a:solidFill>
          <a:ln w="38100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214282" y="3000372"/>
          <a:ext cx="4143404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286248" y="3071810"/>
          <a:ext cx="4429156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57224" y="642918"/>
            <a:ext cx="7429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Сравнительный анализ исполнения бюджета за 2018 – 2020 годы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28662" y="1828800"/>
            <a:ext cx="257176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u="sng" dirty="0" smtClean="0">
                <a:solidFill>
                  <a:srgbClr val="0066CC"/>
                </a:solidFill>
              </a:rPr>
              <a:t>ДОХОДЫ</a:t>
            </a:r>
          </a:p>
          <a:p>
            <a:pPr algn="ctr">
              <a:spcBef>
                <a:spcPct val="50000"/>
              </a:spcBef>
            </a:pPr>
            <a:r>
              <a:rPr lang="ru-RU" sz="1200" b="1" u="sng" dirty="0" smtClean="0">
                <a:solidFill>
                  <a:srgbClr val="0066CC"/>
                </a:solidFill>
              </a:rPr>
              <a:t>Тыс.руб.</a:t>
            </a:r>
            <a:endParaRPr lang="ru-RU" sz="1200" b="1" u="sng" dirty="0">
              <a:solidFill>
                <a:srgbClr val="0066CC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143504" y="1828800"/>
            <a:ext cx="293369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u="sng" dirty="0" smtClean="0">
                <a:solidFill>
                  <a:srgbClr val="339966"/>
                </a:solidFill>
              </a:rPr>
              <a:t>РАСХОДЫ</a:t>
            </a:r>
          </a:p>
          <a:p>
            <a:pPr algn="ctr">
              <a:spcBef>
                <a:spcPct val="50000"/>
              </a:spcBef>
            </a:pPr>
            <a:r>
              <a:rPr lang="ru-RU" sz="1200" b="1" u="sng" dirty="0" smtClean="0">
                <a:solidFill>
                  <a:srgbClr val="339966"/>
                </a:solidFill>
              </a:rPr>
              <a:t>Тыс.руб.</a:t>
            </a:r>
            <a:endParaRPr lang="ru-RU" sz="1200" b="1" u="sng" dirty="0">
              <a:solidFill>
                <a:srgbClr val="33996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81000" y="2286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Структура доходов бюджета </a:t>
            </a:r>
            <a:b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</a:t>
            </a: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2020 </a:t>
            </a: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году</a:t>
            </a: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857224" y="1428736"/>
          <a:ext cx="7715304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ChangeArrowheads="1"/>
          </p:cNvSpPr>
          <p:nvPr/>
        </p:nvSpPr>
        <p:spPr>
          <a:xfrm>
            <a:off x="304800" y="304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Структура налоговых доходов</a:t>
            </a:r>
            <a:b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 2020 году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785786" y="1357298"/>
          <a:ext cx="7572428" cy="4889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381000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Структура неналоговых доходов</a:t>
            </a:r>
            <a:b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 2020 году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28596" y="1397000"/>
          <a:ext cx="8215370" cy="4960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14400" y="274638"/>
            <a:ext cx="7443814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Динамика безвозмездных поступлений в 2018-2020 гг.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714348" y="1397000"/>
          <a:ext cx="7572428" cy="4746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52400" y="3048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Структура расходов </a:t>
            </a:r>
            <a:br>
              <a:rPr lang="ru-RU" sz="3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</a:t>
            </a:r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2020 </a:t>
            </a:r>
            <a:r>
              <a:rPr lang="ru-RU" sz="3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году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785786" y="1397000"/>
          <a:ext cx="7715304" cy="5032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714885"/>
            <a:ext cx="2428892" cy="2143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09600" y="457200"/>
            <a:ext cx="73152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Общегосударственные расходы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 2020 год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08" y="1397000"/>
          <a:ext cx="6977092" cy="3296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3208"/>
                <a:gridCol w="1571636"/>
                <a:gridCol w="1571636"/>
                <a:gridCol w="11906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Уточненный план на 2020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Исполнение за 2020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 исполнения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1 356,2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1 332,8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98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5 543,9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5 251,2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95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Другие 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2 455,2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2 222,2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91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Итого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9</a:t>
                      </a:r>
                      <a:r>
                        <a:rPr lang="ru-RU" sz="1200" b="1" baseline="0" dirty="0" smtClean="0"/>
                        <a:t> 355,3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8 806,2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94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429388" y="1071546"/>
            <a:ext cx="1214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/>
              <a:t>Тыс.руб.</a:t>
            </a:r>
            <a:endParaRPr lang="ru-RU" sz="1600" dirty="0"/>
          </a:p>
        </p:txBody>
      </p:sp>
      <p:pic>
        <p:nvPicPr>
          <p:cNvPr id="8" name="Рисунок 7" descr="IMG_61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4714884"/>
            <a:ext cx="2428892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-20200814-WA0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4714884"/>
            <a:ext cx="2857488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952</TotalTime>
  <Words>648</Words>
  <Application>Microsoft Office PowerPoint</Application>
  <PresentationFormat>Экран (4:3)</PresentationFormat>
  <Paragraphs>240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Спец3</dc:creator>
  <cp:lastModifiedBy>Спец3</cp:lastModifiedBy>
  <cp:revision>71</cp:revision>
  <dcterms:created xsi:type="dcterms:W3CDTF">2020-10-15T06:53:20Z</dcterms:created>
  <dcterms:modified xsi:type="dcterms:W3CDTF">2021-04-15T11:47:53Z</dcterms:modified>
</cp:coreProperties>
</file>